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57" r:id="rId3"/>
    <p:sldId id="261" r:id="rId4"/>
    <p:sldId id="296" r:id="rId5"/>
    <p:sldId id="289" r:id="rId6"/>
    <p:sldId id="307" r:id="rId7"/>
    <p:sldId id="298" r:id="rId8"/>
    <p:sldId id="299" r:id="rId9"/>
    <p:sldId id="300" r:id="rId10"/>
    <p:sldId id="259"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7" r:id="rId28"/>
    <p:sldId id="337" r:id="rId29"/>
    <p:sldId id="302" r:id="rId30"/>
    <p:sldId id="293" r:id="rId31"/>
    <p:sldId id="283" r:id="rId32"/>
    <p:sldId id="284" r:id="rId33"/>
    <p:sldId id="304" r:id="rId34"/>
    <p:sldId id="260" r:id="rId35"/>
    <p:sldId id="278" r:id="rId36"/>
    <p:sldId id="279" r:id="rId37"/>
    <p:sldId id="280" r:id="rId38"/>
    <p:sldId id="281" r:id="rId39"/>
    <p:sldId id="282" r:id="rId40"/>
    <p:sldId id="329" r:id="rId41"/>
    <p:sldId id="330" r:id="rId42"/>
    <p:sldId id="331" r:id="rId43"/>
    <p:sldId id="332" r:id="rId44"/>
    <p:sldId id="333" r:id="rId45"/>
    <p:sldId id="335" r:id="rId46"/>
    <p:sldId id="336" r:id="rId47"/>
    <p:sldId id="288" r:id="rId48"/>
    <p:sldId id="285" r:id="rId49"/>
    <p:sldId id="287" r:id="rId50"/>
  </p:sldIdLst>
  <p:sldSz cx="12192000" cy="6858000"/>
  <p:notesSz cx="679132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7305"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0E"/>
    <a:srgbClr val="AB9DDB"/>
    <a:srgbClr val="D9D5C7"/>
    <a:srgbClr val="D4D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07" autoAdjust="0"/>
    <p:restoredTop sz="73333" autoAdjust="0"/>
  </p:normalViewPr>
  <p:slideViewPr>
    <p:cSldViewPr>
      <p:cViewPr varScale="1">
        <p:scale>
          <a:sx n="112" d="100"/>
          <a:sy n="112" d="100"/>
        </p:scale>
        <p:origin x="384" y="90"/>
      </p:cViewPr>
      <p:guideLst>
        <p:guide orient="horz" pos="3793"/>
        <p:guide pos="7305"/>
      </p:guideLst>
    </p:cSldViewPr>
  </p:slideViewPr>
  <p:outlineViewPr>
    <p:cViewPr>
      <p:scale>
        <a:sx n="33" d="100"/>
        <a:sy n="33" d="100"/>
      </p:scale>
      <p:origin x="0" y="10224"/>
    </p:cViewPr>
  </p:outlineViewPr>
  <p:notesTextViewPr>
    <p:cViewPr>
      <p:scale>
        <a:sx n="100" d="100"/>
        <a:sy n="100" d="100"/>
      </p:scale>
      <p:origin x="0" y="0"/>
    </p:cViewPr>
  </p:notesTextViewPr>
  <p:notesViewPr>
    <p:cSldViewPr showGuides="1">
      <p:cViewPr varScale="1">
        <p:scale>
          <a:sx n="88" d="100"/>
          <a:sy n="88" d="100"/>
        </p:scale>
        <p:origin x="-2622" y="-120"/>
      </p:cViewPr>
      <p:guideLst>
        <p:guide orient="horz" pos="3110"/>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46846" y="0"/>
            <a:ext cx="2942908" cy="493633"/>
          </a:xfrm>
          <a:prstGeom prst="rect">
            <a:avLst/>
          </a:prstGeom>
        </p:spPr>
        <p:txBody>
          <a:bodyPr vert="horz" lIns="91440" tIns="45720" rIns="91440" bIns="45720" rtlCol="0"/>
          <a:lstStyle>
            <a:lvl1pPr algn="r">
              <a:defRPr sz="1200"/>
            </a:lvl1pPr>
          </a:lstStyle>
          <a:p>
            <a:fld id="{931E6113-BF75-4F1B-9EA5-E0C8412D7888}" type="datetimeFigureOut">
              <a:rPr lang="de-DE" smtClean="0"/>
              <a:pPr/>
              <a:t>11.10.2019</a:t>
            </a:fld>
            <a:endParaRPr lang="en-US"/>
          </a:p>
        </p:txBody>
      </p:sp>
      <p:sp>
        <p:nvSpPr>
          <p:cNvPr id="4" name="Fußzeilenplatzhalter 3"/>
          <p:cNvSpPr>
            <a:spLocks noGrp="1"/>
          </p:cNvSpPr>
          <p:nvPr>
            <p:ph type="ftr" sz="quarter" idx="2"/>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46846" y="9377316"/>
            <a:ext cx="2942908" cy="493633"/>
          </a:xfrm>
          <a:prstGeom prst="rect">
            <a:avLst/>
          </a:prstGeom>
        </p:spPr>
        <p:txBody>
          <a:bodyPr vert="horz" lIns="91440" tIns="45720" rIns="91440" bIns="45720" rtlCol="0" anchor="b"/>
          <a:lstStyle>
            <a:lvl1pPr algn="r">
              <a:defRPr sz="1200"/>
            </a:lvl1pPr>
          </a:lstStyle>
          <a:p>
            <a:fld id="{896A25A0-B00E-4A4D-AB7B-0B8DE1C3ED18}" type="slidenum">
              <a:rPr lang="en-US" smtClean="0"/>
              <a:pPr/>
              <a:t>‹Nr.›</a:t>
            </a:fld>
            <a:endParaRPr lang="en-US"/>
          </a:p>
        </p:txBody>
      </p:sp>
    </p:spTree>
    <p:extLst>
      <p:ext uri="{BB962C8B-B14F-4D97-AF65-F5344CB8AC3E}">
        <p14:creationId xmlns:p14="http://schemas.microsoft.com/office/powerpoint/2010/main" val="44259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6846" y="0"/>
            <a:ext cx="2942908" cy="493633"/>
          </a:xfrm>
          <a:prstGeom prst="rect">
            <a:avLst/>
          </a:prstGeom>
        </p:spPr>
        <p:txBody>
          <a:bodyPr vert="horz" lIns="91440" tIns="45720" rIns="91440" bIns="45720" rtlCol="0"/>
          <a:lstStyle>
            <a:lvl1pPr algn="r">
              <a:defRPr sz="1200"/>
            </a:lvl1pPr>
          </a:lstStyle>
          <a:p>
            <a:fld id="{DCD555DF-A998-4826-B2E4-6D27A37DCCB3}" type="datetimeFigureOut">
              <a:rPr lang="de-DE" smtClean="0"/>
              <a:pPr/>
              <a:t>11.10.2019</a:t>
            </a:fld>
            <a:endParaRPr lang="en-US"/>
          </a:p>
        </p:txBody>
      </p:sp>
      <p:sp>
        <p:nvSpPr>
          <p:cNvPr id="4" name="Folienbildplatzhalter 3"/>
          <p:cNvSpPr>
            <a:spLocks noGrp="1" noRot="1" noChangeAspect="1"/>
          </p:cNvSpPr>
          <p:nvPr>
            <p:ph type="sldImg" idx="2"/>
          </p:nvPr>
        </p:nvSpPr>
        <p:spPr>
          <a:xfrm>
            <a:off x="104775" y="739775"/>
            <a:ext cx="658177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133" y="4689515"/>
            <a:ext cx="5433060" cy="4442698"/>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6846" y="9377316"/>
            <a:ext cx="2942908" cy="493633"/>
          </a:xfrm>
          <a:prstGeom prst="rect">
            <a:avLst/>
          </a:prstGeom>
        </p:spPr>
        <p:txBody>
          <a:bodyPr vert="horz" lIns="91440" tIns="45720" rIns="91440" bIns="45720" rtlCol="0" anchor="b"/>
          <a:lstStyle>
            <a:lvl1pPr algn="r">
              <a:defRPr sz="1200"/>
            </a:lvl1pPr>
          </a:lstStyle>
          <a:p>
            <a:fld id="{B2DE17EF-A9BB-4D33-B1DA-2A5BBAB4D44E}" type="slidenum">
              <a:rPr lang="en-US" smtClean="0"/>
              <a:pPr/>
              <a:t>‹Nr.›</a:t>
            </a:fld>
            <a:endParaRPr lang="en-US"/>
          </a:p>
        </p:txBody>
      </p:sp>
    </p:spTree>
    <p:extLst>
      <p:ext uri="{BB962C8B-B14F-4D97-AF65-F5344CB8AC3E}">
        <p14:creationId xmlns:p14="http://schemas.microsoft.com/office/powerpoint/2010/main" val="245719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a:t>
            </a:fld>
            <a:endParaRPr lang="en-US"/>
          </a:p>
        </p:txBody>
      </p:sp>
    </p:spTree>
    <p:extLst>
      <p:ext uri="{BB962C8B-B14F-4D97-AF65-F5344CB8AC3E}">
        <p14:creationId xmlns:p14="http://schemas.microsoft.com/office/powerpoint/2010/main" val="24657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90071757-8C79-44A5-BFBB-74E93167D4C1}" type="slidenum">
              <a:t>16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7508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BFBD87E-81B2-4C50-8C8B-FF6192D750D7}" type="slidenum">
              <a:t>17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260738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7A44601-6963-485C-AD9C-1F7CA5E4800D}" type="slidenum">
              <a:t>18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[Show what can happen with Eclipse/see </a:t>
            </a:r>
            <a:r>
              <a:rPr lang="en-GB" dirty="0" err="1" smtClean="0"/>
              <a:t>Prog</a:t>
            </a:r>
            <a:r>
              <a:rPr lang="en-GB" baseline="0" dirty="0" smtClean="0"/>
              <a:t> 1 lecture</a:t>
            </a:r>
            <a:r>
              <a:rPr lang="en-GB" dirty="0" smtClean="0"/>
              <a:t>]</a:t>
            </a:r>
            <a:endParaRPr lang="en-GB" dirty="0"/>
          </a:p>
        </p:txBody>
      </p:sp>
    </p:spTree>
    <p:extLst>
      <p:ext uri="{BB962C8B-B14F-4D97-AF65-F5344CB8AC3E}">
        <p14:creationId xmlns:p14="http://schemas.microsoft.com/office/powerpoint/2010/main" val="297525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6D11C5D-A9EB-4814-9880-EB0C3A27A306}" type="slidenum">
              <a:t>19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40095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EE96CFE6-11EA-420E-8CDA-98D5E46211DC}" type="slidenum">
              <a:t>20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88439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FB8ADB3A-8D54-4F7F-8C39-035E05DF85FF}" type="slidenum">
              <a:t>21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649909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6FDF1FF0-33FD-4374-A858-65B6F0AA4DC3}" type="slidenum">
              <a:t>22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21598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DAB51BE9-022F-4D23-989B-07F7DA002380}" type="slidenum">
              <a:t>23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6852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438F2122-7C4E-4820-AFB7-0F2285A02C28}" type="slidenum">
              <a:t>24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72533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ADA77D5-AC81-4AB0-9C13-690B0B9B43E7}" type="slidenum">
              <a:t>25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28626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dirty="0" err="1" smtClean="0"/>
              <a:t>Questions</a:t>
            </a:r>
            <a:r>
              <a:rPr lang="de-DE" dirty="0" smtClean="0"/>
              <a:t>/Dialog:</a:t>
            </a:r>
            <a:r>
              <a:rPr lang="de-DE" baseline="0" dirty="0" smtClean="0"/>
              <a:t> I </a:t>
            </a:r>
            <a:r>
              <a:rPr lang="de-DE" baseline="0" dirty="0" err="1" smtClean="0"/>
              <a:t>won‘t</a:t>
            </a:r>
            <a:r>
              <a:rPr lang="de-DE" baseline="0" dirty="0" smtClean="0"/>
              <a:t> </a:t>
            </a:r>
            <a:r>
              <a:rPr lang="de-DE" baseline="0" dirty="0" err="1" smtClean="0"/>
              <a:t>force</a:t>
            </a:r>
            <a:r>
              <a:rPr lang="de-DE" baseline="0" dirty="0" smtClean="0"/>
              <a:t> </a:t>
            </a:r>
            <a:r>
              <a:rPr lang="de-DE" baseline="0" dirty="0" err="1" smtClean="0"/>
              <a:t>anybody</a:t>
            </a:r>
            <a:r>
              <a:rPr lang="de-DE" baseline="0" dirty="0" smtClean="0"/>
              <a:t> </a:t>
            </a:r>
            <a:r>
              <a:rPr lang="de-DE" baseline="0" dirty="0" err="1" smtClean="0"/>
              <a:t>to</a:t>
            </a:r>
            <a:r>
              <a:rPr lang="de-DE" baseline="0" dirty="0" smtClean="0"/>
              <a:t> </a:t>
            </a:r>
            <a:r>
              <a:rPr lang="de-DE" baseline="0" dirty="0" err="1" smtClean="0"/>
              <a:t>respond</a:t>
            </a:r>
            <a:r>
              <a:rPr lang="de-DE" baseline="0" dirty="0" smtClean="0"/>
              <a:t>; </a:t>
            </a:r>
            <a:r>
              <a:rPr lang="de-DE" baseline="0" dirty="0" err="1" smtClean="0"/>
              <a:t>Maybe</a:t>
            </a:r>
            <a:r>
              <a:rPr lang="de-DE" baseline="0" dirty="0" smtClean="0"/>
              <a:t> </a:t>
            </a:r>
            <a:r>
              <a:rPr lang="de-DE" baseline="0" dirty="0" err="1" smtClean="0"/>
              <a:t>those</a:t>
            </a:r>
            <a:r>
              <a:rPr lang="de-DE" baseline="0" dirty="0" smtClean="0"/>
              <a:t> </a:t>
            </a:r>
            <a:r>
              <a:rPr lang="de-DE" baseline="0" dirty="0" err="1" smtClean="0"/>
              <a:t>who</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respond</a:t>
            </a:r>
            <a:r>
              <a:rPr lang="de-DE" baseline="0" dirty="0" smtClean="0"/>
              <a:t> </a:t>
            </a:r>
            <a:r>
              <a:rPr lang="de-DE" baseline="0" dirty="0" err="1" smtClean="0"/>
              <a:t>can</a:t>
            </a:r>
            <a:r>
              <a:rPr lang="de-DE" baseline="0" dirty="0" smtClean="0"/>
              <a:t> </a:t>
            </a:r>
            <a:r>
              <a:rPr lang="de-DE" baseline="0" dirty="0" err="1" smtClean="0"/>
              <a:t>sit</a:t>
            </a:r>
            <a:r>
              <a:rPr lang="de-DE" baseline="0" dirty="0" smtClean="0"/>
              <a:t> </a:t>
            </a:r>
            <a:r>
              <a:rPr lang="de-DE" baseline="0" dirty="0" err="1" smtClean="0"/>
              <a:t>up</a:t>
            </a:r>
            <a:r>
              <a:rPr lang="de-DE" baseline="0" dirty="0" smtClean="0"/>
              <a:t> front (</a:t>
            </a:r>
            <a:r>
              <a:rPr lang="de-DE" baseline="0" dirty="0" err="1" smtClean="0"/>
              <a:t>next</a:t>
            </a:r>
            <a:r>
              <a:rPr lang="de-DE" baseline="0" dirty="0" smtClean="0"/>
              <a:t> time)</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6</a:t>
            </a:fld>
            <a:endParaRPr lang="en-US"/>
          </a:p>
        </p:txBody>
      </p:sp>
    </p:spTree>
    <p:extLst>
      <p:ext uri="{BB962C8B-B14F-4D97-AF65-F5344CB8AC3E}">
        <p14:creationId xmlns:p14="http://schemas.microsoft.com/office/powerpoint/2010/main" val="98305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0CE0F4D-3109-4D71-B99D-2CF0D341C1F8}" type="slidenum">
              <a:t>26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60004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Das entscheidende Problem trug sich demnach kurz nach der Öffnung des Bremsfallschirms bei doppelter Schallgeschwindigkeit zu. Zu diesem Zeitpunkt bewegte sich "Schiaparelli" offenbar beim Weg durch die immer dichter werdende Marsatmosphäre stärker als vorhergesehen hin und her. Das wiederum sorgte dafür, dass ein Messgerät, das die Eigendrehung der Sonde überwachte, die sogenannte IMU, überlastet wurde.</a:t>
            </a:r>
          </a:p>
          <a:p>
            <a:r>
              <a:rPr lang="de-DE" sz="1200" b="0" i="0" kern="1200" dirty="0">
                <a:solidFill>
                  <a:schemeClr val="tx1"/>
                </a:solidFill>
                <a:effectLst/>
                <a:latin typeface="+mn-lt"/>
                <a:ea typeface="+mn-ea"/>
                <a:cs typeface="+mn-cs"/>
              </a:rPr>
              <a:t>Statt wie vom Hersteller versprochen schon 15 Millisekunden nach einer Überlastung wieder betriebsbereit zu sein, blockierte das Problem den Bordcomputer für rund eine Sekunde. Dadurch wiederum wurde aus den Bewegungsdaten eine falsche Höhenangabe berechnet.</a:t>
            </a:r>
          </a:p>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27</a:t>
            </a:fld>
            <a:endParaRPr lang="en-US"/>
          </a:p>
        </p:txBody>
      </p:sp>
    </p:spTree>
    <p:extLst>
      <p:ext uri="{BB962C8B-B14F-4D97-AF65-F5344CB8AC3E}">
        <p14:creationId xmlns:p14="http://schemas.microsoft.com/office/powerpoint/2010/main" val="19285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Wurde eingebaut,</a:t>
            </a:r>
            <a:r>
              <a:rPr lang="de-DE" baseline="0" dirty="0" smtClean="0"/>
              <a:t> weil ein extremes Flugmanöver, das für die Zulassung geflogen wird, zu </a:t>
            </a:r>
            <a:r>
              <a:rPr lang="de-DE" baseline="0" dirty="0" err="1" smtClean="0"/>
              <a:t>ruckelig</a:t>
            </a:r>
            <a:r>
              <a:rPr lang="de-DE" baseline="0" dirty="0" smtClean="0"/>
              <a:t> ablief; dann wurde es in mehreren Schritten geändert, aber die Änderungen wurde nicht der FAA immer mitgeteilt. Eigentlich hatte es anfangs zwei Sensoren als Input, in den Änderungen später aber nur noch einen. Dazu gab es ein Signal, das MCAS eingreift, das aber optional für viel Geld angeboten wurde. </a:t>
            </a:r>
            <a:r>
              <a:rPr lang="de-DE" baseline="0" dirty="0" err="1" smtClean="0"/>
              <a:t>Darüberhinaus</a:t>
            </a:r>
            <a:r>
              <a:rPr lang="de-DE" baseline="0" dirty="0" smtClean="0"/>
              <a:t> sollten Piloten ohne neues Training die 737 Max fliegen können, weil das Geld spart und so der Vorteil gegenüber Airbus bestehen bleibt. Piloten ohne Training wussten nicht über MCAS Bescheid (Boeing sagte, es sei nicht notwendig). Die abgestürzte Lion-Air-Maschine wäre am Vortrag auch fast abgestürzt, aber es war zufällig ein Pilot an Board, der eine Schulung für die neue 737 Max hatte und den Piloten sagen konnte, wie sie reagieren sollen.</a:t>
            </a:r>
            <a:endParaRPr lang="en-US" dirty="0"/>
          </a:p>
        </p:txBody>
      </p:sp>
      <p:sp>
        <p:nvSpPr>
          <p:cNvPr id="4" name="Foliennummernplatzhalter 3"/>
          <p:cNvSpPr>
            <a:spLocks noGrp="1"/>
          </p:cNvSpPr>
          <p:nvPr>
            <p:ph type="sldNum" sz="quarter" idx="5"/>
          </p:nvPr>
        </p:nvSpPr>
        <p:spPr/>
        <p:txBody>
          <a:bodyPr/>
          <a:lstStyle/>
          <a:p>
            <a:fld id="{B2DE17EF-A9BB-4D33-B1DA-2A5BBAB4D44E}" type="slidenum">
              <a:rPr lang="en-US" smtClean="0"/>
              <a:pPr/>
              <a:t>28</a:t>
            </a:fld>
            <a:endParaRPr lang="en-US"/>
          </a:p>
        </p:txBody>
      </p:sp>
    </p:spTree>
    <p:extLst>
      <p:ext uri="{BB962C8B-B14F-4D97-AF65-F5344CB8AC3E}">
        <p14:creationId xmlns:p14="http://schemas.microsoft.com/office/powerpoint/2010/main" val="3893636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lienbildplatzhalter 1"/>
          <p:cNvSpPr>
            <a:spLocks noGrp="1" noRot="1" noChangeAspect="1"/>
          </p:cNvSpPr>
          <p:nvPr>
            <p:ph type="sldImg"/>
          </p:nvPr>
        </p:nvSpPr>
        <p:spPr bwMode="auto">
          <a:noFill/>
          <a:ln>
            <a:solidFill>
              <a:srgbClr val="000000"/>
            </a:solidFill>
            <a:miter lim="800000"/>
            <a:headEnd/>
            <a:tailEnd/>
          </a:ln>
        </p:spPr>
      </p:sp>
      <p:sp>
        <p:nvSpPr>
          <p:cNvPr id="31746"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16</a:t>
            </a:r>
          </a:p>
          <a:p>
            <a:pPr eaLnBrk="1" hangingPunct="1">
              <a:spcBef>
                <a:spcPct val="0"/>
              </a:spcBef>
            </a:pPr>
            <a:endParaRPr lang="de-DE"/>
          </a:p>
        </p:txBody>
      </p:sp>
      <p:sp>
        <p:nvSpPr>
          <p:cNvPr id="31747"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238E366-99A4-453A-AC99-C83F43CCB808}" type="slidenum">
              <a:rPr lang="de-DE">
                <a:cs typeface="Arial" charset="0"/>
              </a:rPr>
              <a:pPr fontAlgn="base">
                <a:spcBef>
                  <a:spcPct val="0"/>
                </a:spcBef>
                <a:spcAft>
                  <a:spcPct val="0"/>
                </a:spcAft>
                <a:defRPr/>
              </a:pPr>
              <a:t>40</a:t>
            </a:fld>
            <a:endParaRPr lang="de-DE">
              <a:cs typeface="Arial" charset="0"/>
            </a:endParaRPr>
          </a:p>
        </p:txBody>
      </p:sp>
    </p:spTree>
    <p:extLst>
      <p:ext uri="{BB962C8B-B14F-4D97-AF65-F5344CB8AC3E}">
        <p14:creationId xmlns:p14="http://schemas.microsoft.com/office/powerpoint/2010/main" val="1604988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lienbildplatzhalter 1"/>
          <p:cNvSpPr>
            <a:spLocks noGrp="1" noRot="1" noChangeAspect="1"/>
          </p:cNvSpPr>
          <p:nvPr>
            <p:ph type="sldImg"/>
          </p:nvPr>
        </p:nvSpPr>
        <p:spPr bwMode="auto">
          <a:noFill/>
          <a:ln>
            <a:solidFill>
              <a:srgbClr val="000000"/>
            </a:solidFill>
            <a:miter lim="800000"/>
            <a:headEnd/>
            <a:tailEnd/>
          </a:ln>
        </p:spPr>
      </p:sp>
      <p:sp>
        <p:nvSpPr>
          <p:cNvPr id="3379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8 : 24</a:t>
            </a:r>
          </a:p>
        </p:txBody>
      </p:sp>
      <p:sp>
        <p:nvSpPr>
          <p:cNvPr id="3379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D36BA2-8DD1-4BD6-B98F-06704DF7BFDD}" type="slidenum">
              <a:rPr lang="de-DE">
                <a:cs typeface="Arial" charset="0"/>
              </a:rPr>
              <a:pPr fontAlgn="base">
                <a:spcBef>
                  <a:spcPct val="0"/>
                </a:spcBef>
                <a:spcAft>
                  <a:spcPct val="0"/>
                </a:spcAft>
                <a:defRPr/>
              </a:pPr>
              <a:t>41</a:t>
            </a:fld>
            <a:endParaRPr lang="de-DE">
              <a:cs typeface="Arial" charset="0"/>
            </a:endParaRPr>
          </a:p>
        </p:txBody>
      </p:sp>
    </p:spTree>
    <p:extLst>
      <p:ext uri="{BB962C8B-B14F-4D97-AF65-F5344CB8AC3E}">
        <p14:creationId xmlns:p14="http://schemas.microsoft.com/office/powerpoint/2010/main" val="858852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Folienbildplatzhalter 1"/>
          <p:cNvSpPr>
            <a:spLocks noGrp="1" noRot="1" noChangeAspect="1"/>
          </p:cNvSpPr>
          <p:nvPr>
            <p:ph type="sldImg"/>
          </p:nvPr>
        </p:nvSpPr>
        <p:spPr bwMode="auto">
          <a:noFill/>
          <a:ln>
            <a:solidFill>
              <a:srgbClr val="000000"/>
            </a:solidFill>
            <a:miter lim="800000"/>
            <a:headEnd/>
            <a:tailEnd/>
          </a:ln>
        </p:spPr>
      </p:sp>
      <p:sp>
        <p:nvSpPr>
          <p:cNvPr id="78850"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Live Online gehen in Programmr und zeigen, wie das gehen kann. Auch die anderen Webseiten benutzen. Praxis betonen!</a:t>
            </a:r>
          </a:p>
          <a:p>
            <a:pPr eaLnBrk="1" hangingPunct="1">
              <a:spcBef>
                <a:spcPct val="0"/>
              </a:spcBef>
            </a:pPr>
            <a:r>
              <a:rPr lang="de-DE"/>
              <a:t>Zeit Folie : Zeit Gesamt (geschätzt)</a:t>
            </a:r>
          </a:p>
          <a:p>
            <a:pPr eaLnBrk="1" hangingPunct="1">
              <a:spcBef>
                <a:spcPct val="0"/>
              </a:spcBef>
            </a:pPr>
            <a:r>
              <a:rPr lang="de-DE"/>
              <a:t>10 : 1h30</a:t>
            </a:r>
          </a:p>
          <a:p>
            <a:pPr eaLnBrk="1" hangingPunct="1">
              <a:spcBef>
                <a:spcPct val="0"/>
              </a:spcBef>
            </a:pPr>
            <a:endParaRPr lang="de-DE"/>
          </a:p>
        </p:txBody>
      </p:sp>
      <p:sp>
        <p:nvSpPr>
          <p:cNvPr id="78851"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EA9298-8BE7-4ECF-9341-A22904B9AE96}" type="slidenum">
              <a:rPr lang="de-DE">
                <a:cs typeface="Arial" charset="0"/>
              </a:rPr>
              <a:pPr fontAlgn="base">
                <a:spcBef>
                  <a:spcPct val="0"/>
                </a:spcBef>
                <a:spcAft>
                  <a:spcPct val="0"/>
                </a:spcAft>
                <a:defRPr/>
              </a:pPr>
              <a:t>43</a:t>
            </a:fld>
            <a:endParaRPr lang="de-DE">
              <a:cs typeface="Arial" charset="0"/>
            </a:endParaRPr>
          </a:p>
        </p:txBody>
      </p:sp>
    </p:spTree>
    <p:extLst>
      <p:ext uri="{BB962C8B-B14F-4D97-AF65-F5344CB8AC3E}">
        <p14:creationId xmlns:p14="http://schemas.microsoft.com/office/powerpoint/2010/main" val="1216853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olienbildplatzhalter 1"/>
          <p:cNvSpPr>
            <a:spLocks noGrp="1" noRot="1" noChangeAspect="1"/>
          </p:cNvSpPr>
          <p:nvPr>
            <p:ph type="sldImg"/>
          </p:nvPr>
        </p:nvSpPr>
        <p:spPr bwMode="auto">
          <a:noFill/>
          <a:ln>
            <a:solidFill>
              <a:srgbClr val="000000"/>
            </a:solidFill>
            <a:miter lim="800000"/>
            <a:headEnd/>
            <a:tailEnd/>
          </a:ln>
        </p:spPr>
      </p:sp>
      <p:sp>
        <p:nvSpPr>
          <p:cNvPr id="81922"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1h31</a:t>
            </a:r>
          </a:p>
          <a:p>
            <a:pPr eaLnBrk="1" hangingPunct="1">
              <a:spcBef>
                <a:spcPct val="0"/>
              </a:spcBef>
            </a:pPr>
            <a:endParaRPr lang="de-DE"/>
          </a:p>
        </p:txBody>
      </p:sp>
      <p:sp>
        <p:nvSpPr>
          <p:cNvPr id="81923"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510897-FE2C-43A5-B18C-E5C7C73AA42F}" type="slidenum">
              <a:rPr lang="de-DE">
                <a:cs typeface="Arial" charset="0"/>
              </a:rPr>
              <a:pPr fontAlgn="base">
                <a:spcBef>
                  <a:spcPct val="0"/>
                </a:spcBef>
                <a:spcAft>
                  <a:spcPct val="0"/>
                </a:spcAft>
                <a:defRPr/>
              </a:pPr>
              <a:t>45</a:t>
            </a:fld>
            <a:endParaRPr lang="de-DE">
              <a:cs typeface="Arial" charset="0"/>
            </a:endParaRPr>
          </a:p>
        </p:txBody>
      </p:sp>
    </p:spTree>
    <p:extLst>
      <p:ext uri="{BB962C8B-B14F-4D97-AF65-F5344CB8AC3E}">
        <p14:creationId xmlns:p14="http://schemas.microsoft.com/office/powerpoint/2010/main" val="299388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Folienbildplatzhalter 1"/>
          <p:cNvSpPr>
            <a:spLocks noGrp="1" noRot="1" noChangeAspect="1"/>
          </p:cNvSpPr>
          <p:nvPr>
            <p:ph type="sldImg"/>
          </p:nvPr>
        </p:nvSpPr>
        <p:spPr bwMode="auto">
          <a:noFill/>
          <a:ln>
            <a:solidFill>
              <a:srgbClr val="000000"/>
            </a:solidFill>
            <a:miter lim="800000"/>
            <a:headEnd/>
            <a:tailEnd/>
          </a:ln>
        </p:spPr>
      </p:sp>
      <p:sp>
        <p:nvSpPr>
          <p:cNvPr id="83970"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1h32</a:t>
            </a:r>
          </a:p>
          <a:p>
            <a:pPr eaLnBrk="1" hangingPunct="1">
              <a:spcBef>
                <a:spcPct val="0"/>
              </a:spcBef>
            </a:pPr>
            <a:endParaRPr lang="de-DE"/>
          </a:p>
        </p:txBody>
      </p:sp>
      <p:sp>
        <p:nvSpPr>
          <p:cNvPr id="83971"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96489A-199C-48C9-AFC2-6977EA6E3B68}" type="slidenum">
              <a:rPr lang="de-DE">
                <a:cs typeface="Arial" charset="0"/>
              </a:rPr>
              <a:pPr fontAlgn="base">
                <a:spcBef>
                  <a:spcPct val="0"/>
                </a:spcBef>
                <a:spcAft>
                  <a:spcPct val="0"/>
                </a:spcAft>
                <a:defRPr/>
              </a:pPr>
              <a:t>46</a:t>
            </a:fld>
            <a:endParaRPr lang="de-DE">
              <a:cs typeface="Arial" charset="0"/>
            </a:endParaRPr>
          </a:p>
        </p:txBody>
      </p:sp>
    </p:spTree>
    <p:extLst>
      <p:ext uri="{BB962C8B-B14F-4D97-AF65-F5344CB8AC3E}">
        <p14:creationId xmlns:p14="http://schemas.microsoft.com/office/powerpoint/2010/main" val="2480981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47</a:t>
            </a:fld>
            <a:endParaRPr lang="en-US"/>
          </a:p>
        </p:txBody>
      </p:sp>
    </p:spTree>
    <p:extLst>
      <p:ext uri="{BB962C8B-B14F-4D97-AF65-F5344CB8AC3E}">
        <p14:creationId xmlns:p14="http://schemas.microsoft.com/office/powerpoint/2010/main" val="358374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lienbildplatzhalter 1"/>
          <p:cNvSpPr>
            <a:spLocks noGrp="1" noRot="1" noChangeAspect="1"/>
          </p:cNvSpPr>
          <p:nvPr>
            <p:ph type="sldImg"/>
          </p:nvPr>
        </p:nvSpPr>
        <p:spPr bwMode="auto">
          <a:xfrm>
            <a:off x="104775" y="739775"/>
            <a:ext cx="6581775" cy="3703638"/>
          </a:xfrm>
          <a:noFill/>
          <a:ln>
            <a:solidFill>
              <a:srgbClr val="000000"/>
            </a:solidFill>
            <a:miter lim="800000"/>
            <a:headEnd/>
            <a:tailEnd/>
          </a:ln>
        </p:spPr>
      </p:sp>
      <p:sp>
        <p:nvSpPr>
          <p:cNvPr id="4403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0 : 35</a:t>
            </a:r>
          </a:p>
        </p:txBody>
      </p:sp>
      <p:sp>
        <p:nvSpPr>
          <p:cNvPr id="4403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FCC99-5579-42CB-A178-85E6E88DD66A}" type="slidenum">
              <a:rPr lang="de-DE">
                <a:cs typeface="Arial" charset="0"/>
              </a:rPr>
              <a:pPr fontAlgn="base">
                <a:spcBef>
                  <a:spcPct val="0"/>
                </a:spcBef>
                <a:spcAft>
                  <a:spcPct val="0"/>
                </a:spcAft>
                <a:defRPr/>
              </a:pPr>
              <a:t>7</a:t>
            </a:fld>
            <a:endParaRPr lang="de-DE">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9</a:t>
            </a:fld>
            <a:endParaRPr lang="en-US"/>
          </a:p>
        </p:txBody>
      </p:sp>
    </p:spTree>
    <p:extLst>
      <p:ext uri="{BB962C8B-B14F-4D97-AF65-F5344CB8AC3E}">
        <p14:creationId xmlns:p14="http://schemas.microsoft.com/office/powerpoint/2010/main" val="157623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6D78DD1-B3AD-485A-848D-5BF49EFEB212}" type="slidenum">
              <a:t>11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a:t>Interne </a:t>
            </a:r>
            <a:r>
              <a:rPr lang="en-GB" dirty="0" err="1"/>
              <a:t>Referenzimplmentierung</a:t>
            </a:r>
            <a:r>
              <a:rPr lang="en-GB" dirty="0"/>
              <a:t> von Ariane 4 </a:t>
            </a:r>
            <a:r>
              <a:rPr lang="en-GB" dirty="0" err="1"/>
              <a:t>wiederverwendet</a:t>
            </a:r>
            <a:endParaRPr lang="en-GB" dirty="0"/>
          </a:p>
          <a:p>
            <a:r>
              <a:rPr lang="en-GB" dirty="0"/>
              <a:t>Kam </a:t>
            </a:r>
            <a:r>
              <a:rPr lang="en-GB" dirty="0" err="1"/>
              <a:t>vom</a:t>
            </a:r>
            <a:r>
              <a:rPr lang="en-GB" dirty="0"/>
              <a:t> </a:t>
            </a:r>
            <a:r>
              <a:rPr lang="en-GB" dirty="0" err="1"/>
              <a:t>Kurs</a:t>
            </a:r>
            <a:r>
              <a:rPr lang="en-GB" dirty="0"/>
              <a:t> ab und </a:t>
            </a:r>
            <a:r>
              <a:rPr lang="en-GB" dirty="0" err="1"/>
              <a:t>sprengte</a:t>
            </a:r>
            <a:r>
              <a:rPr lang="en-GB" dirty="0"/>
              <a:t> </a:t>
            </a:r>
            <a:r>
              <a:rPr lang="en-GB" dirty="0" err="1"/>
              <a:t>sich</a:t>
            </a:r>
            <a:r>
              <a:rPr lang="en-GB" dirty="0"/>
              <a:t> </a:t>
            </a:r>
            <a:r>
              <a:rPr lang="en-GB" dirty="0" err="1"/>
              <a:t>selbst</a:t>
            </a:r>
            <a:endParaRPr lang="en-GB" dirty="0"/>
          </a:p>
        </p:txBody>
      </p:sp>
    </p:spTree>
    <p:extLst>
      <p:ext uri="{BB962C8B-B14F-4D97-AF65-F5344CB8AC3E}">
        <p14:creationId xmlns:p14="http://schemas.microsoft.com/office/powerpoint/2010/main" val="355291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99B03D9-1857-4AE6-BD01-B1499449A808}" type="slidenum">
              <a:t>12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89110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C38E74F5-CD38-4DED-B267-7DB1EA3BD8CF}" type="slidenum">
              <a:t>13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a:t>Gleichzeitige</a:t>
            </a:r>
            <a:r>
              <a:rPr lang="en-GB" dirty="0"/>
              <a:t> </a:t>
            </a:r>
            <a:r>
              <a:rPr lang="en-GB" dirty="0" err="1"/>
              <a:t>Ermittlung</a:t>
            </a:r>
            <a:r>
              <a:rPr lang="en-GB" dirty="0"/>
              <a:t> von </a:t>
            </a:r>
            <a:r>
              <a:rPr lang="en-GB" dirty="0" err="1"/>
              <a:t>Daten</a:t>
            </a:r>
            <a:r>
              <a:rPr lang="en-GB" dirty="0"/>
              <a:t> </a:t>
            </a:r>
            <a:r>
              <a:rPr lang="en-GB" dirty="0" err="1"/>
              <a:t>durch</a:t>
            </a:r>
            <a:r>
              <a:rPr lang="en-GB" dirty="0"/>
              <a:t> das </a:t>
            </a:r>
            <a:r>
              <a:rPr lang="en-GB" dirty="0" err="1"/>
              <a:t>Landeradar</a:t>
            </a:r>
            <a:r>
              <a:rPr lang="en-GB" dirty="0"/>
              <a:t> und des Rendezvous Radars</a:t>
            </a:r>
          </a:p>
        </p:txBody>
      </p:sp>
    </p:spTree>
    <p:extLst>
      <p:ext uri="{BB962C8B-B14F-4D97-AF65-F5344CB8AC3E}">
        <p14:creationId xmlns:p14="http://schemas.microsoft.com/office/powerpoint/2010/main" val="196469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8C1D5513-F7D3-466A-A2CC-4D42495AD3D5}" type="slidenum">
              <a:t>14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06569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7BFEE62-5D45-4D2A-A982-2D8118949A08}" type="slidenum">
              <a:t>15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02529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11"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12"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13" name="Datumsplatzhalter 3"/>
          <p:cNvSpPr>
            <a:spLocks noGrp="1"/>
          </p:cNvSpPr>
          <p:nvPr>
            <p:ph type="dt" sz="half" idx="10"/>
          </p:nvPr>
        </p:nvSpPr>
        <p:spPr>
          <a:xfrm>
            <a:off x="609600" y="6356351"/>
            <a:ext cx="2844800" cy="365125"/>
          </a:xfrm>
        </p:spPr>
        <p:txBody>
          <a:bodyPr/>
          <a:lstStyle>
            <a:lvl1pPr>
              <a:defRPr/>
            </a:lvl1pPr>
          </a:lstStyle>
          <a:p>
            <a:pPr>
              <a:defRPr/>
            </a:pPr>
            <a:fld id="{EED4BE39-4DAA-4868-BC52-333396D16709}" type="datetime1">
              <a:rPr lang="de-DE"/>
              <a:pPr>
                <a:defRPr/>
              </a:pPr>
              <a:t>11.10.2019</a:t>
            </a:fld>
            <a:endParaRPr lang="de-DE"/>
          </a:p>
        </p:txBody>
      </p:sp>
      <p:sp>
        <p:nvSpPr>
          <p:cNvPr id="14"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5" name="Foliennummernplatzhalter 5"/>
          <p:cNvSpPr>
            <a:spLocks noGrp="1"/>
          </p:cNvSpPr>
          <p:nvPr>
            <p:ph type="sldNum" sz="quarter" idx="12"/>
          </p:nvPr>
        </p:nvSpPr>
        <p:spPr>
          <a:xfrm>
            <a:off x="8737600" y="6356351"/>
            <a:ext cx="2844800" cy="365125"/>
          </a:xfrm>
        </p:spPr>
        <p:txBody>
          <a:bodyPr/>
          <a:lstStyle>
            <a:lvl1pPr>
              <a:defRPr/>
            </a:lvl1pPr>
          </a:lstStyle>
          <a:p>
            <a:pPr>
              <a:defRPr/>
            </a:pPr>
            <a:fld id="{43DAC877-95CA-417A-B3E1-468AC753BD53}"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8E3550FC-0D4F-441C-890D-449A4225CB7B}" type="datetime1">
              <a:rPr lang="de-DE" smtClean="0"/>
              <a:pPr/>
              <a:t>11.10.2019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56918982-124C-4D7B-AF40-E9ACE70C3F8A}" type="datetime1">
              <a:rPr lang="de-DE" smtClean="0"/>
              <a:pPr/>
              <a:t>11.10.2019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9197815-CD97-42AA-9737-91748F7F6D93}" type="datetime1">
              <a:rPr lang="de-DE" smtClean="0"/>
              <a:pPr/>
              <a:t>11.10.2019</a:t>
            </a:fld>
            <a:endParaRPr lang="de-DE"/>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33C10A-3BF8-4B1E-843B-808774DAB998}" type="datetime1">
              <a:rPr lang="de-DE" smtClean="0"/>
              <a:pPr/>
              <a:t>11.10.2019</a:t>
            </a:fld>
            <a:endParaRPr lang="de-DE"/>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EA8164DE-5E6E-4D7C-B74C-169CAA06A04B}"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A4BE811C-84DA-498B-B0FD-3B2F9360E2D3}"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E4B868-D8DA-4EAB-98D1-D231564692CB}"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4B1A315-1DD3-4BB5-B075-12807C00C97A}"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4"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14.10.2019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Tree>
    <p:extLst>
      <p:ext uri="{BB962C8B-B14F-4D97-AF65-F5344CB8AC3E}">
        <p14:creationId xmlns:p14="http://schemas.microsoft.com/office/powerpoint/2010/main" val="16052147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3" y="20959"/>
            <a:ext cx="12185790" cy="6872555"/>
          </a:xfrm>
          <a:prstGeom prst="rect">
            <a:avLst/>
          </a:prstGeom>
        </p:spPr>
      </p:pic>
      <p:sp>
        <p:nvSpPr>
          <p:cNvPr id="12" name="Rechteck 6"/>
          <p:cNvSpPr/>
          <p:nvPr userDrawn="1"/>
        </p:nvSpPr>
        <p:spPr>
          <a:xfrm>
            <a:off x="-10583" y="108800"/>
            <a:ext cx="12192000"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4" name="Titel 1"/>
          <p:cNvSpPr>
            <a:spLocks noGrp="1"/>
          </p:cNvSpPr>
          <p:nvPr>
            <p:ph type="title"/>
          </p:nvPr>
        </p:nvSpPr>
        <p:spPr>
          <a:xfrm>
            <a:off x="1631504" y="912813"/>
            <a:ext cx="10513168"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0"/>
            <a:ext cx="1440160" cy="277283"/>
          </a:xfrm>
        </p:spPr>
        <p:txBody>
          <a:bodyPr/>
          <a:lstStyle>
            <a:lvl1pPr>
              <a:defRPr>
                <a:solidFill>
                  <a:srgbClr val="AB9DDB"/>
                </a:solidFill>
              </a:defRPr>
            </a:lvl1pPr>
          </a:lstStyle>
          <a:p>
            <a:pPr>
              <a:defRPr/>
            </a:pPr>
            <a:fld id="{EDADABC9-4EE1-45E1-852B-EA5A9680C135}" type="datetime1">
              <a:rPr lang="de-DE" smtClean="0"/>
              <a:pPr>
                <a:defRPr/>
              </a:pPr>
              <a:t>11.10.2019</a:t>
            </a:fld>
            <a:endParaRPr lang="de-DE"/>
          </a:p>
        </p:txBody>
      </p:sp>
      <p:sp>
        <p:nvSpPr>
          <p:cNvPr id="18" name="Foliennummernplatzhalter 5"/>
          <p:cNvSpPr>
            <a:spLocks noGrp="1"/>
          </p:cNvSpPr>
          <p:nvPr>
            <p:ph type="sldNum" sz="quarter" idx="12"/>
          </p:nvPr>
        </p:nvSpPr>
        <p:spPr>
          <a:xfrm>
            <a:off x="10776520" y="127380"/>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1"/>
            <a:ext cx="12202583" cy="6882025"/>
          </a:xfrm>
          <a:prstGeom prst="rect">
            <a:avLst/>
          </a:prstGeom>
        </p:spPr>
      </p:pic>
      <p:sp>
        <p:nvSpPr>
          <p:cNvPr id="12" name="Rechteck 6"/>
          <p:cNvSpPr/>
          <p:nvPr userDrawn="1"/>
        </p:nvSpPr>
        <p:spPr>
          <a:xfrm>
            <a:off x="-10583" y="108800"/>
            <a:ext cx="12192000"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Engineering –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4" name="Titel 1"/>
          <p:cNvSpPr>
            <a:spLocks noGrp="1"/>
          </p:cNvSpPr>
          <p:nvPr>
            <p:ph type="title"/>
          </p:nvPr>
        </p:nvSpPr>
        <p:spPr>
          <a:xfrm>
            <a:off x="1631504" y="912813"/>
            <a:ext cx="10513168"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0"/>
            <a:ext cx="1440160" cy="277283"/>
          </a:xfrm>
        </p:spPr>
        <p:txBody>
          <a:bodyPr/>
          <a:lstStyle>
            <a:lvl1pPr>
              <a:defRPr>
                <a:solidFill>
                  <a:srgbClr val="AB9DDB"/>
                </a:solidFill>
              </a:defRPr>
            </a:lvl1pPr>
          </a:lstStyle>
          <a:p>
            <a:pPr>
              <a:defRPr/>
            </a:pPr>
            <a:fld id="{EDADABC9-4EE1-45E1-852B-EA5A9680C135}" type="datetime1">
              <a:rPr lang="de-DE" smtClean="0"/>
              <a:pPr>
                <a:defRPr/>
              </a:pPr>
              <a:t>11.10.2019</a:t>
            </a:fld>
            <a:endParaRPr lang="de-DE"/>
          </a:p>
        </p:txBody>
      </p:sp>
      <p:sp>
        <p:nvSpPr>
          <p:cNvPr id="18" name="Foliennummernplatzhalter 5"/>
          <p:cNvSpPr>
            <a:spLocks noGrp="1"/>
          </p:cNvSpPr>
          <p:nvPr>
            <p:ph type="sldNum" sz="quarter" idx="12"/>
          </p:nvPr>
        </p:nvSpPr>
        <p:spPr>
          <a:xfrm>
            <a:off x="10776520" y="127380"/>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Tree>
    <p:extLst>
      <p:ext uri="{BB962C8B-B14F-4D97-AF65-F5344CB8AC3E}">
        <p14:creationId xmlns:p14="http://schemas.microsoft.com/office/powerpoint/2010/main" val="32666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el und Inhalt">
    <p:bg>
      <p:bgPr>
        <a:solidFill>
          <a:srgbClr val="D9D5C7"/>
        </a:solidFill>
        <a:effectLst/>
      </p:bgPr>
    </p:bg>
    <p:spTree>
      <p:nvGrpSpPr>
        <p:cNvPr id="1" name=""/>
        <p:cNvGrpSpPr/>
        <p:nvPr/>
      </p:nvGrpSpPr>
      <p:grpSpPr>
        <a:xfrm>
          <a:off x="0" y="0"/>
          <a:ext cx="0" cy="0"/>
          <a:chOff x="0" y="0"/>
          <a:chExt cx="0" cy="0"/>
        </a:xfrm>
      </p:grpSpPr>
      <p:sp>
        <p:nvSpPr>
          <p:cNvPr id="9"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1800"/>
          </a:p>
        </p:txBody>
      </p:sp>
      <p:cxnSp>
        <p:nvCxnSpPr>
          <p:cNvPr id="11" name="Gerade Verbindung 8"/>
          <p:cNvCxnSpPr/>
          <p:nvPr userDrawn="1"/>
        </p:nvCxnSpPr>
        <p:spPr>
          <a:xfrm>
            <a:off x="1" y="1484313"/>
            <a:ext cx="122406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3"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11.10.2019</a:t>
            </a:fld>
            <a:endParaRPr lang="de-DE"/>
          </a:p>
        </p:txBody>
      </p:sp>
      <p:sp>
        <p:nvSpPr>
          <p:cNvPr id="15"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6"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ED9AD4C-DE48-417D-AF90-F70CB918CEDE}"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C146F83-64D8-47E3-B062-6F06D7DBCF36}"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9F40055C-62E6-4ECE-9276-A87F8D2A5E56}"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45C1B21-9A18-446C-A9E1-FBA69962E209}"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DB1F234-C1AC-4A05-A68A-0A6E538D3AC6}"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F6E00-7FA7-4AC3-B102-4FFC23C8CF01}" type="datetime1">
              <a:rPr lang="de-DE" smtClean="0"/>
              <a:pPr/>
              <a:t>11.10.2019</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0" r:id="rId1"/>
    <p:sldLayoutId id="2147483664" r:id="rId2"/>
    <p:sldLayoutId id="2147483667" r:id="rId3"/>
    <p:sldLayoutId id="2147483663" r:id="rId4"/>
    <p:sldLayoutId id="2147483649" r:id="rId5"/>
    <p:sldLayoutId id="2147483650" r:id="rId6"/>
    <p:sldLayoutId id="2147483651" r:id="rId7"/>
    <p:sldLayoutId id="2147483652" r:id="rId8"/>
    <p:sldLayoutId id="2147483665" r:id="rId9"/>
    <p:sldLayoutId id="2147483653" r:id="rId10"/>
    <p:sldLayoutId id="2147483666" r:id="rId11"/>
    <p:sldLayoutId id="2147483654" r:id="rId12"/>
    <p:sldLayoutId id="2147483655" r:id="rId13"/>
    <p:sldLayoutId id="2147483656" r:id="rId14"/>
    <p:sldLayoutId id="2147483657" r:id="rId15"/>
    <p:sldLayoutId id="2147483658" r:id="rId16"/>
    <p:sldLayoutId id="2147483659" r:id="rId17"/>
    <p:sldLayoutId id="214748366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ima.umn.edu/~arnold/disasters/ariane.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cr4.globalspec.com/blogentry/19025/Failure-of-the-Therac-25-Medical-Linear-Accelera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Apollo_11#Lunar_descen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nssdc.gsfc.nasa.gov/nmc/spacecraftDisplay.do?id=MARIN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orris_worm#/media/File:Morris_Worm.jp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Mars_Climate_Orbit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n.wikipedia.org/wiki/Mars_Polar_Land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en.wikipedia.org/wiki/MIM-104_Patrio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att.com/gen/press-room?pid=6158&amp;cat=46&amp;u=48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usnavy/7261361906/"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en.wikipedia.org/wiki/Northeast_blackout_of_200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en.wikipedia.org/wiki/USS_Yorktown_(CG-4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en.wikipedia.org/wiki/Mars_Global_Survey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toyota-global.com/showroom/emblem/pass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File:WoW_Corrupted_Blood_Plagu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Hamburg-Altona_station#/media/File:Bahnhof_Hamburg_Altona.JP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eattletimes.com/business/boeing-aerospace/failed-certification-faa-missed-safety-issues-in-the-737-max-system-implicated-in-the-lion-air-cras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webp"/><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codecademy.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udacity.com/course/intro-to-java-programming--cs046"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www.databasestar.com/cs-student-advic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tertitel 2"/>
          <p:cNvSpPr>
            <a:spLocks noGrp="1"/>
          </p:cNvSpPr>
          <p:nvPr>
            <p:ph type="subTitle" idx="1"/>
          </p:nvPr>
        </p:nvSpPr>
        <p:spPr>
          <a:xfrm>
            <a:off x="1704306" y="6525344"/>
            <a:ext cx="6911975" cy="364996"/>
          </a:xfrm>
        </p:spPr>
        <p:txBody>
          <a:bodyPr>
            <a:normAutofit/>
          </a:bodyPr>
          <a:lstStyle/>
          <a:p>
            <a:pPr algn="l">
              <a:lnSpc>
                <a:spcPct val="80000"/>
              </a:lnSpc>
            </a:pPr>
            <a:r>
              <a:rPr lang="de-DE" sz="1300" dirty="0">
                <a:solidFill>
                  <a:srgbClr val="898989"/>
                </a:solidFill>
              </a:rPr>
              <a:t>Basierend auf dem Material von Oscar </a:t>
            </a:r>
            <a:r>
              <a:rPr lang="de-DE" sz="1300" dirty="0" err="1">
                <a:solidFill>
                  <a:srgbClr val="898989"/>
                </a:solidFill>
              </a:rPr>
              <a:t>Nierstrasz</a:t>
            </a:r>
            <a:r>
              <a:rPr lang="de-DE" sz="1300" dirty="0">
                <a:solidFill>
                  <a:srgbClr val="898989"/>
                </a:solidFill>
              </a:rPr>
              <a:t>, Sven Apel, Norbert Siegmund</a:t>
            </a:r>
          </a:p>
        </p:txBody>
      </p:sp>
      <p:sp>
        <p:nvSpPr>
          <p:cNvPr id="7" name="Titel 6"/>
          <p:cNvSpPr>
            <a:spLocks noGrp="1"/>
          </p:cNvSpPr>
          <p:nvPr>
            <p:ph type="ctrTitle"/>
          </p:nvPr>
        </p:nvSpPr>
        <p:spPr>
          <a:xfrm>
            <a:off x="1727176" y="684494"/>
            <a:ext cx="7772400" cy="1470025"/>
          </a:xfrm>
        </p:spPr>
        <p:txBody>
          <a:bodyPr>
            <a:normAutofit/>
          </a:bodyPr>
          <a:lstStyle/>
          <a:p>
            <a:pPr algn="l"/>
            <a:r>
              <a:rPr lang="de-DE" dirty="0">
                <a:solidFill>
                  <a:schemeClr val="accent1">
                    <a:lumMod val="75000"/>
                  </a:schemeClr>
                </a:solidFill>
              </a:rPr>
              <a:t>Software </a:t>
            </a:r>
            <a:r>
              <a:rPr lang="de-DE" dirty="0" smtClean="0">
                <a:solidFill>
                  <a:schemeClr val="accent1">
                    <a:lumMod val="75000"/>
                  </a:schemeClr>
                </a:solidFill>
              </a:rPr>
              <a:t>Engineering </a:t>
            </a:r>
            <a:r>
              <a:rPr lang="de-DE" dirty="0" err="1" smtClean="0">
                <a:solidFill>
                  <a:schemeClr val="accent1">
                    <a:lumMod val="75000"/>
                  </a:schemeClr>
                </a:solidFill>
              </a:rPr>
              <a:t>and</a:t>
            </a:r>
            <a:r>
              <a:rPr lang="de-DE" dirty="0" smtClean="0">
                <a:solidFill>
                  <a:schemeClr val="accent1">
                    <a:lumMod val="75000"/>
                  </a:schemeClr>
                </a:solidFill>
              </a:rPr>
              <a:t> </a:t>
            </a:r>
            <a:r>
              <a:rPr lang="de-DE" dirty="0" err="1" smtClean="0">
                <a:solidFill>
                  <a:schemeClr val="accent1">
                    <a:lumMod val="75000"/>
                  </a:schemeClr>
                </a:solidFill>
              </a:rPr>
              <a:t>Programming</a:t>
            </a:r>
            <a:r>
              <a:rPr lang="de-DE" dirty="0" smtClean="0">
                <a:solidFill>
                  <a:schemeClr val="accent1">
                    <a:lumMod val="75000"/>
                  </a:schemeClr>
                </a:solidFill>
              </a:rPr>
              <a:t> Basics</a:t>
            </a:r>
            <a:endParaRPr lang="de-DE" dirty="0">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Software Engineering Emerged due to Software Crisis</a:t>
            </a:r>
            <a:endParaRPr lang="en-US" dirty="0"/>
          </a:p>
        </p:txBody>
      </p:sp>
      <p:sp>
        <p:nvSpPr>
          <p:cNvPr id="5" name="Inhaltsplatzhalter 4"/>
          <p:cNvSpPr>
            <a:spLocks noGrp="1"/>
          </p:cNvSpPr>
          <p:nvPr>
            <p:ph idx="1"/>
          </p:nvPr>
        </p:nvSpPr>
        <p:spPr/>
        <p:txBody>
          <a:bodyPr>
            <a:normAutofit fontScale="77500" lnSpcReduction="20000"/>
          </a:bodyPr>
          <a:lstStyle/>
          <a:p>
            <a:r>
              <a:rPr lang="de-DE" sz="3700" dirty="0" err="1" smtClean="0"/>
              <a:t>Cost</a:t>
            </a:r>
            <a:r>
              <a:rPr lang="de-DE" sz="3700" dirty="0" smtClean="0"/>
              <a:t> </a:t>
            </a:r>
            <a:r>
              <a:rPr lang="de-DE" sz="3700" dirty="0" err="1" smtClean="0"/>
              <a:t>for</a:t>
            </a:r>
            <a:r>
              <a:rPr lang="de-DE" sz="3700" dirty="0" smtClean="0"/>
              <a:t> Software </a:t>
            </a:r>
            <a:r>
              <a:rPr lang="de-DE" sz="3700" dirty="0" err="1" smtClean="0"/>
              <a:t>started</a:t>
            </a:r>
            <a:r>
              <a:rPr lang="de-DE" sz="3700" dirty="0" smtClean="0"/>
              <a:t> </a:t>
            </a:r>
            <a:r>
              <a:rPr lang="de-DE" sz="3700" dirty="0" err="1" smtClean="0"/>
              <a:t>to</a:t>
            </a:r>
            <a:r>
              <a:rPr lang="de-DE" sz="3700" dirty="0" smtClean="0"/>
              <a:t> </a:t>
            </a:r>
            <a:r>
              <a:rPr lang="de-DE" sz="3700" dirty="0" err="1" smtClean="0"/>
              <a:t>become</a:t>
            </a:r>
            <a:r>
              <a:rPr lang="de-DE" sz="3700" dirty="0" smtClean="0"/>
              <a:t> larger </a:t>
            </a:r>
            <a:r>
              <a:rPr lang="de-DE" sz="3700" dirty="0" err="1" smtClean="0"/>
              <a:t>than</a:t>
            </a:r>
            <a:r>
              <a:rPr lang="de-DE" sz="3700" dirty="0" smtClean="0"/>
              <a:t> </a:t>
            </a:r>
            <a:r>
              <a:rPr lang="de-DE" sz="3700" dirty="0" err="1" smtClean="0"/>
              <a:t>cost</a:t>
            </a:r>
            <a:r>
              <a:rPr lang="de-DE" sz="3700" dirty="0" smtClean="0"/>
              <a:t> </a:t>
            </a:r>
            <a:r>
              <a:rPr lang="de-DE" sz="3700" dirty="0" err="1" smtClean="0"/>
              <a:t>for</a:t>
            </a:r>
            <a:r>
              <a:rPr lang="de-DE" sz="3700" dirty="0" smtClean="0"/>
              <a:t> Hardware</a:t>
            </a:r>
          </a:p>
          <a:p>
            <a:r>
              <a:rPr lang="de-DE" sz="3700" dirty="0" err="1" smtClean="0"/>
              <a:t>Only</a:t>
            </a:r>
            <a:r>
              <a:rPr lang="de-DE" sz="3700" dirty="0" smtClean="0"/>
              <a:t> 34% </a:t>
            </a:r>
            <a:r>
              <a:rPr lang="de-DE" sz="3700" dirty="0" err="1" smtClean="0"/>
              <a:t>of</a:t>
            </a:r>
            <a:r>
              <a:rPr lang="de-DE" sz="3700" dirty="0" smtClean="0"/>
              <a:t> </a:t>
            </a:r>
            <a:r>
              <a:rPr lang="de-DE" sz="3700" dirty="0" err="1" smtClean="0"/>
              <a:t>software</a:t>
            </a:r>
            <a:r>
              <a:rPr lang="de-DE" sz="3700" dirty="0" smtClean="0"/>
              <a:t> </a:t>
            </a:r>
            <a:r>
              <a:rPr lang="de-DE" sz="3700" dirty="0" err="1" smtClean="0"/>
              <a:t>projects</a:t>
            </a:r>
            <a:r>
              <a:rPr lang="de-DE" sz="3700" dirty="0" smtClean="0"/>
              <a:t> </a:t>
            </a:r>
            <a:r>
              <a:rPr lang="de-DE" sz="3700" dirty="0" err="1" smtClean="0"/>
              <a:t>completed</a:t>
            </a:r>
            <a:r>
              <a:rPr lang="de-DE" sz="3700" dirty="0" smtClean="0"/>
              <a:t> </a:t>
            </a:r>
            <a:r>
              <a:rPr lang="de-DE" sz="3700" dirty="0" err="1" smtClean="0"/>
              <a:t>successfully</a:t>
            </a:r>
            <a:endParaRPr lang="de-DE" sz="3700" dirty="0" smtClean="0"/>
          </a:p>
          <a:p>
            <a:r>
              <a:rPr lang="de-DE" sz="3700" dirty="0" err="1" smtClean="0"/>
              <a:t>Coined</a:t>
            </a:r>
            <a:r>
              <a:rPr lang="de-DE" sz="3700" dirty="0" smtClean="0"/>
              <a:t> </a:t>
            </a:r>
            <a:r>
              <a:rPr lang="de-DE" sz="3700" dirty="0" err="1" smtClean="0"/>
              <a:t>during</a:t>
            </a:r>
            <a:r>
              <a:rPr lang="de-DE" sz="3700" dirty="0" smtClean="0"/>
              <a:t> NATO Software Engineering Conference in 1968</a:t>
            </a:r>
            <a:endParaRPr lang="en-US" sz="3700" dirty="0" smtClean="0"/>
          </a:p>
          <a:p>
            <a:endParaRPr lang="en-US" sz="3700" dirty="0" smtClean="0"/>
          </a:p>
          <a:p>
            <a:endParaRPr lang="en-US" dirty="0"/>
          </a:p>
          <a:p>
            <a:endParaRPr lang="en-US" dirty="0"/>
          </a:p>
          <a:p>
            <a:r>
              <a:rPr lang="en-US" sz="3100" dirty="0"/>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 –</a:t>
            </a:r>
            <a:r>
              <a:rPr lang="en-US" sz="3100" dirty="0" err="1"/>
              <a:t>Edsger</a:t>
            </a:r>
            <a:r>
              <a:rPr lang="en-US" sz="3100" dirty="0"/>
              <a:t> </a:t>
            </a:r>
            <a:r>
              <a:rPr lang="en-US" sz="3100" dirty="0" err="1"/>
              <a:t>Dijkstra</a:t>
            </a:r>
            <a:r>
              <a:rPr lang="en-US" sz="3100" dirty="0"/>
              <a:t>, 1972</a:t>
            </a:r>
          </a:p>
        </p:txBody>
      </p:sp>
      <p:sp>
        <p:nvSpPr>
          <p:cNvPr id="3" name="Foliennummernplatzhalter 2"/>
          <p:cNvSpPr>
            <a:spLocks noGrp="1"/>
          </p:cNvSpPr>
          <p:nvPr>
            <p:ph type="sldNum" sz="quarter" idx="12"/>
          </p:nvPr>
        </p:nvSpPr>
        <p:spPr/>
        <p:txBody>
          <a:bodyPr/>
          <a:lstStyle/>
          <a:p>
            <a:fld id="{6C6AE60A-B69C-4790-82F7-3882EDF23186}" type="slidenum">
              <a:rPr lang="de-DE" smtClean="0"/>
              <a:pPr/>
              <a:t>10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smtClean="0"/>
              <a:t>Example Failed Projects: Ariane </a:t>
            </a:r>
            <a:r>
              <a:rPr lang="en-GB" dirty="0"/>
              <a:t>5</a:t>
            </a:r>
          </a:p>
        </p:txBody>
      </p:sp>
      <p:sp>
        <p:nvSpPr>
          <p:cNvPr id="3" name="Textplatzhalter 2"/>
          <p:cNvSpPr txBox="1">
            <a:spLocks noGrp="1"/>
          </p:cNvSpPr>
          <p:nvPr>
            <p:ph idx="1"/>
          </p:nvPr>
        </p:nvSpPr>
        <p:spPr/>
        <p:txBody>
          <a:bodyPr/>
          <a:lstStyle/>
          <a:p>
            <a:pPr lvl="0">
              <a:buSzPct val="45000"/>
              <a:buFont typeface="StarSymbol"/>
              <a:buChar char="●"/>
            </a:pPr>
            <a:r>
              <a:rPr lang="en-GB" dirty="0"/>
              <a:t>Ariane 5 Flight 501: </a:t>
            </a:r>
            <a:r>
              <a:rPr lang="en-GB" dirty="0" smtClean="0"/>
              <a:t>June 4th, </a:t>
            </a:r>
            <a:r>
              <a:rPr lang="en-GB" dirty="0"/>
              <a:t>1996</a:t>
            </a:r>
          </a:p>
          <a:p>
            <a:pPr lvl="0">
              <a:buSzPct val="45000"/>
              <a:buFont typeface="StarSymbol"/>
              <a:buChar char="●"/>
            </a:pPr>
            <a:r>
              <a:rPr lang="en-GB" dirty="0" smtClean="0"/>
              <a:t>Self destruct after 39 seconds</a:t>
            </a:r>
            <a:endParaRPr lang="en-GB" dirty="0"/>
          </a:p>
          <a:p>
            <a:pPr lvl="0">
              <a:buSzPct val="45000"/>
              <a:buFont typeface="StarSymbol"/>
              <a:buChar char="●"/>
            </a:pPr>
            <a:r>
              <a:rPr lang="en-GB" dirty="0"/>
              <a:t>~ 500 million US-</a:t>
            </a:r>
            <a:r>
              <a:rPr lang="en-GB" dirty="0" smtClean="0"/>
              <a:t>$</a:t>
            </a:r>
            <a:endParaRPr lang="en-GB" dirty="0"/>
          </a:p>
        </p:txBody>
      </p:sp>
      <p:sp>
        <p:nvSpPr>
          <p:cNvPr id="8" name="Foliennummernplatzhalter 3"/>
          <p:cNvSpPr>
            <a:spLocks noGrp="1"/>
          </p:cNvSpPr>
          <p:nvPr>
            <p:ph type="sldNum" sz="quarter" idx="12"/>
          </p:nvPr>
        </p:nvSpPr>
        <p:spPr/>
        <p:txBody>
          <a:bodyPr/>
          <a:lstStyle/>
          <a:p>
            <a:pPr lvl="0"/>
            <a:fld id="{6310005B-E1AD-4AE5-AAEE-BC5808E8A101}" type="slidenum">
              <a:t>11</a:t>
            </a:fld>
            <a:endParaRPr lang="en-GB"/>
          </a:p>
        </p:txBody>
      </p:sp>
      <p:pic>
        <p:nvPicPr>
          <p:cNvPr id="4" name="Grafik 3"/>
          <p:cNvPicPr>
            <a:picLocks noChangeAspect="1"/>
          </p:cNvPicPr>
          <p:nvPr/>
        </p:nvPicPr>
        <p:blipFill>
          <a:blip r:embed="rId3">
            <a:lum/>
            <a:alphaModFix/>
          </a:blip>
          <a:srcRect/>
          <a:stretch>
            <a:fillRect/>
          </a:stretch>
        </p:blipFill>
        <p:spPr>
          <a:xfrm>
            <a:off x="2796898" y="3561401"/>
            <a:ext cx="6368401" cy="2578122"/>
          </a:xfrm>
          <a:prstGeom prst="rect">
            <a:avLst/>
          </a:prstGeom>
          <a:noFill/>
          <a:ln>
            <a:noFill/>
          </a:ln>
        </p:spPr>
      </p:pic>
      <p:sp>
        <p:nvSpPr>
          <p:cNvPr id="5" name="Textfeld 4"/>
          <p:cNvSpPr txBox="1"/>
          <p:nvPr/>
        </p:nvSpPr>
        <p:spPr>
          <a:xfrm>
            <a:off x="2796898" y="6164851"/>
            <a:ext cx="8348607" cy="314469"/>
          </a:xfrm>
          <a:prstGeom prst="rect">
            <a:avLst/>
          </a:prstGeom>
          <a:noFill/>
          <a:ln>
            <a:noFill/>
          </a:ln>
        </p:spPr>
        <p:txBody>
          <a:bodyPr vert="horz" wrap="none" lIns="81638" tIns="40819" rIns="81638" bIns="40819" anchorCtr="0" compatLnSpc="0"/>
          <a:lstStyle/>
          <a:p>
            <a:pPr hangingPunct="0"/>
            <a:r>
              <a:rPr lang="en-GB" sz="1270" dirty="0" err="1">
                <a:latin typeface="Ubuntu" pitchFamily="18"/>
                <a:ea typeface="Droid Sans Fallback" pitchFamily="2"/>
                <a:cs typeface="FreeSans" pitchFamily="2"/>
              </a:rPr>
              <a:t>Quelle</a:t>
            </a:r>
            <a:r>
              <a:rPr lang="en-GB" sz="1270" dirty="0">
                <a:latin typeface="Ubuntu" pitchFamily="18"/>
                <a:ea typeface="Droid Sans Fallback" pitchFamily="2"/>
                <a:cs typeface="FreeSans" pitchFamily="2"/>
              </a:rPr>
              <a:t>(FU): </a:t>
            </a:r>
            <a:r>
              <a:rPr lang="en-GB" sz="1270" dirty="0">
                <a:latin typeface="Ubuntu" pitchFamily="18"/>
                <a:ea typeface="Droid Sans Fallback" pitchFamily="2"/>
                <a:cs typeface="FreeSans" pitchFamily="2"/>
                <a:hlinkClick r:id="rId4"/>
              </a:rPr>
              <a:t>https://www.ima.umn.edu/~arnold/disasters/ariane.html</a:t>
            </a:r>
          </a:p>
        </p:txBody>
      </p:sp>
    </p:spTree>
    <p:extLst>
      <p:ext uri="{BB962C8B-B14F-4D97-AF65-F5344CB8AC3E}">
        <p14:creationId xmlns:p14="http://schemas.microsoft.com/office/powerpoint/2010/main" val="98594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Therac-25</a:t>
            </a:r>
          </a:p>
        </p:txBody>
      </p:sp>
      <p:sp>
        <p:nvSpPr>
          <p:cNvPr id="3" name="Textplatzhalter 2"/>
          <p:cNvSpPr txBox="1">
            <a:spLocks noGrp="1"/>
          </p:cNvSpPr>
          <p:nvPr>
            <p:ph idx="1"/>
          </p:nvPr>
        </p:nvSpPr>
        <p:spPr/>
        <p:txBody>
          <a:bodyPr>
            <a:normAutofit/>
          </a:bodyPr>
          <a:lstStyle/>
          <a:p>
            <a:pPr>
              <a:buSzPct val="60000"/>
            </a:pPr>
            <a:r>
              <a:rPr lang="de-DE" sz="3200" dirty="0" smtClean="0"/>
              <a:t>Medical </a:t>
            </a:r>
            <a:r>
              <a:rPr lang="de-DE" sz="3200" dirty="0" err="1" smtClean="0"/>
              <a:t>radiation</a:t>
            </a:r>
            <a:r>
              <a:rPr lang="de-DE" sz="3200" dirty="0" smtClean="0"/>
              <a:t> </a:t>
            </a:r>
            <a:r>
              <a:rPr lang="de-DE" sz="3200" dirty="0" err="1" smtClean="0"/>
              <a:t>therapy</a:t>
            </a:r>
            <a:endParaRPr lang="de-DE" sz="3200" dirty="0" smtClean="0"/>
          </a:p>
          <a:p>
            <a:pPr>
              <a:buSzPct val="60000"/>
            </a:pPr>
            <a:r>
              <a:rPr lang="de-DE" sz="3200" dirty="0" smtClean="0"/>
              <a:t>Due </a:t>
            </a:r>
            <a:r>
              <a:rPr lang="de-DE" sz="3200" dirty="0" err="1" smtClean="0"/>
              <a:t>to</a:t>
            </a:r>
            <a:r>
              <a:rPr lang="de-DE" sz="3200" dirty="0" smtClean="0"/>
              <a:t> </a:t>
            </a:r>
            <a:r>
              <a:rPr lang="de-DE" sz="3200" dirty="0" err="1" smtClean="0"/>
              <a:t>bug</a:t>
            </a:r>
            <a:r>
              <a:rPr lang="de-DE" sz="3200" dirty="0"/>
              <a:t> </a:t>
            </a:r>
            <a:r>
              <a:rPr lang="de-DE" sz="3200" dirty="0" err="1" smtClean="0"/>
              <a:t>lethal</a:t>
            </a:r>
            <a:r>
              <a:rPr lang="de-DE" sz="3200" dirty="0" smtClean="0"/>
              <a:t> </a:t>
            </a:r>
            <a:r>
              <a:rPr lang="de-DE" sz="3200" dirty="0" err="1" smtClean="0"/>
              <a:t>radiation</a:t>
            </a:r>
            <a:r>
              <a:rPr lang="de-DE" sz="3200" dirty="0" smtClean="0"/>
              <a:t> </a:t>
            </a:r>
            <a:r>
              <a:rPr lang="de-DE" sz="3200" dirty="0" err="1" smtClean="0"/>
              <a:t>dosage</a:t>
            </a:r>
            <a:r>
              <a:rPr lang="de-DE" sz="3200" dirty="0" smtClean="0"/>
              <a:t>, 3 </a:t>
            </a:r>
            <a:r>
              <a:rPr lang="de-DE" sz="3200" dirty="0" err="1" smtClean="0"/>
              <a:t>dead</a:t>
            </a:r>
            <a:endParaRPr lang="en-US" sz="3200" dirty="0" smtClean="0"/>
          </a:p>
          <a:p>
            <a:pPr>
              <a:buSzPct val="60000"/>
            </a:pPr>
            <a:r>
              <a:rPr lang="de-DE" sz="3200" dirty="0" smtClean="0"/>
              <a:t>A </a:t>
            </a:r>
            <a:r>
              <a:rPr lang="de-DE" sz="3200" dirty="0" err="1" smtClean="0"/>
              <a:t>single</a:t>
            </a:r>
            <a:r>
              <a:rPr lang="de-DE" sz="3200" dirty="0" smtClean="0"/>
              <a:t> </a:t>
            </a:r>
            <a:r>
              <a:rPr lang="de-DE" sz="3200" dirty="0" err="1" smtClean="0"/>
              <a:t>developer</a:t>
            </a:r>
            <a:r>
              <a:rPr lang="de-DE" sz="3200" dirty="0" smtClean="0"/>
              <a:t> </a:t>
            </a:r>
            <a:r>
              <a:rPr lang="de-DE" sz="3200" dirty="0" err="1" smtClean="0"/>
              <a:t>wrote</a:t>
            </a:r>
            <a:r>
              <a:rPr lang="de-DE" sz="3200" dirty="0" smtClean="0"/>
              <a:t> </a:t>
            </a:r>
            <a:r>
              <a:rPr lang="de-DE" sz="3200" dirty="0" err="1" smtClean="0"/>
              <a:t>software</a:t>
            </a:r>
            <a:r>
              <a:rPr lang="de-DE" sz="3200" dirty="0" smtClean="0"/>
              <a:t> </a:t>
            </a:r>
            <a:r>
              <a:rPr lang="de-DE" sz="3200" dirty="0" err="1" smtClean="0"/>
              <a:t>and</a:t>
            </a:r>
            <a:r>
              <a:rPr lang="de-DE" sz="3200" dirty="0" smtClean="0"/>
              <a:t> </a:t>
            </a:r>
            <a:r>
              <a:rPr lang="de-DE" sz="3200" dirty="0" err="1" smtClean="0"/>
              <a:t>used</a:t>
            </a:r>
            <a:r>
              <a:rPr lang="de-DE" sz="3200" dirty="0" smtClean="0"/>
              <a:t> </a:t>
            </a:r>
            <a:r>
              <a:rPr lang="de-DE" sz="3200" dirty="0" err="1" smtClean="0"/>
              <a:t>available</a:t>
            </a:r>
            <a:r>
              <a:rPr lang="de-DE" sz="3200" dirty="0" smtClean="0"/>
              <a:t> </a:t>
            </a:r>
            <a:r>
              <a:rPr lang="de-DE" sz="3200" dirty="0" err="1" smtClean="0"/>
              <a:t>components</a:t>
            </a:r>
            <a:endParaRPr lang="en-US" sz="3200" dirty="0"/>
          </a:p>
        </p:txBody>
      </p:sp>
      <p:sp>
        <p:nvSpPr>
          <p:cNvPr id="8" name="Foliennummernplatzhalter 3"/>
          <p:cNvSpPr>
            <a:spLocks noGrp="1"/>
          </p:cNvSpPr>
          <p:nvPr>
            <p:ph type="sldNum" sz="quarter" idx="12"/>
          </p:nvPr>
        </p:nvSpPr>
        <p:spPr/>
        <p:txBody>
          <a:bodyPr/>
          <a:lstStyle/>
          <a:p>
            <a:pPr lvl="0"/>
            <a:fld id="{20208611-88A1-4FCE-ACE8-4482B16968E1}" type="slidenum">
              <a:t>12</a:t>
            </a:fld>
            <a:endParaRPr lang="en-GB"/>
          </a:p>
        </p:txBody>
      </p:sp>
      <p:sp>
        <p:nvSpPr>
          <p:cNvPr id="4" name="Textfeld 3"/>
          <p:cNvSpPr txBox="1"/>
          <p:nvPr/>
        </p:nvSpPr>
        <p:spPr>
          <a:xfrm>
            <a:off x="1790955" y="6381461"/>
            <a:ext cx="8609848"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3"/>
              </a:rPr>
              <a:t>http://cr4.globalspec.com/blogentry/19025/Failure-of-the-Therac-25-Medical-Linear-Accelerator</a:t>
            </a:r>
          </a:p>
        </p:txBody>
      </p:sp>
      <p:pic>
        <p:nvPicPr>
          <p:cNvPr id="5" name="Grafik 4"/>
          <p:cNvPicPr>
            <a:picLocks noChangeAspect="1"/>
          </p:cNvPicPr>
          <p:nvPr/>
        </p:nvPicPr>
        <p:blipFill>
          <a:blip r:embed="rId4">
            <a:lum/>
            <a:alphaModFix/>
          </a:blip>
          <a:srcRect/>
          <a:stretch>
            <a:fillRect/>
          </a:stretch>
        </p:blipFill>
        <p:spPr>
          <a:xfrm>
            <a:off x="4510638" y="4253354"/>
            <a:ext cx="3170485" cy="2055966"/>
          </a:xfrm>
          <a:prstGeom prst="rect">
            <a:avLst/>
          </a:prstGeom>
          <a:noFill/>
          <a:ln>
            <a:noFill/>
          </a:ln>
        </p:spPr>
      </p:pic>
    </p:spTree>
    <p:extLst>
      <p:ext uri="{BB962C8B-B14F-4D97-AF65-F5344CB8AC3E}">
        <p14:creationId xmlns:p14="http://schemas.microsoft.com/office/powerpoint/2010/main" val="1324381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Apollo 11 PGNCS</a:t>
            </a:r>
          </a:p>
        </p:txBody>
      </p:sp>
      <p:sp>
        <p:nvSpPr>
          <p:cNvPr id="3" name="Textplatzhalter 2"/>
          <p:cNvSpPr txBox="1">
            <a:spLocks noGrp="1"/>
          </p:cNvSpPr>
          <p:nvPr>
            <p:ph idx="1"/>
          </p:nvPr>
        </p:nvSpPr>
        <p:spPr/>
        <p:txBody>
          <a:bodyPr/>
          <a:lstStyle/>
          <a:p>
            <a:pPr lvl="0">
              <a:buSzPct val="45000"/>
              <a:buFont typeface="StarSymbol"/>
              <a:buChar char="●"/>
            </a:pPr>
            <a:r>
              <a:rPr lang="en-GB" dirty="0" smtClean="0"/>
              <a:t>During landing on the moon:</a:t>
            </a:r>
            <a:endParaRPr lang="en-GB" dirty="0"/>
          </a:p>
          <a:p>
            <a:pPr lvl="0">
              <a:buSzPct val="45000"/>
              <a:buFont typeface="StarSymbol"/>
              <a:buChar char="●"/>
            </a:pPr>
            <a:r>
              <a:rPr lang="en-GB" dirty="0" smtClean="0"/>
              <a:t>Unexpected </a:t>
            </a:r>
            <a:r>
              <a:rPr lang="en-GB" dirty="0"/>
              <a:t>“executive overflow” Alarms</a:t>
            </a:r>
          </a:p>
          <a:p>
            <a:pPr lvl="1">
              <a:buSzPct val="45000"/>
              <a:buFont typeface="StarSymbol"/>
              <a:buChar char="●"/>
            </a:pPr>
            <a:r>
              <a:rPr lang="en-GB" dirty="0" smtClean="0"/>
              <a:t>13% of computing resources were used by a bug in the radar (</a:t>
            </a:r>
            <a:r>
              <a:rPr lang="en-GB" dirty="0"/>
              <a:t>5x Alarm </a:t>
            </a:r>
            <a:r>
              <a:rPr lang="en-GB" dirty="0" smtClean="0"/>
              <a:t>+ software reboot)</a:t>
            </a:r>
            <a:endParaRPr lang="en-GB" dirty="0"/>
          </a:p>
        </p:txBody>
      </p:sp>
      <p:sp>
        <p:nvSpPr>
          <p:cNvPr id="8" name="Foliennummernplatzhalter 3"/>
          <p:cNvSpPr>
            <a:spLocks noGrp="1"/>
          </p:cNvSpPr>
          <p:nvPr>
            <p:ph type="sldNum" sz="quarter" idx="12"/>
          </p:nvPr>
        </p:nvSpPr>
        <p:spPr/>
        <p:txBody>
          <a:bodyPr/>
          <a:lstStyle/>
          <a:p>
            <a:pPr lvl="0"/>
            <a:fld id="{93E68426-E229-4A7D-B864-E76F68960BD4}" type="slidenum">
              <a:t>13</a:t>
            </a:fld>
            <a:endParaRPr lang="en-GB"/>
          </a:p>
        </p:txBody>
      </p:sp>
      <p:pic>
        <p:nvPicPr>
          <p:cNvPr id="4" name="Grafik 3"/>
          <p:cNvPicPr>
            <a:picLocks noChangeAspect="1"/>
          </p:cNvPicPr>
          <p:nvPr/>
        </p:nvPicPr>
        <p:blipFill>
          <a:blip r:embed="rId3">
            <a:lum/>
            <a:alphaModFix/>
          </a:blip>
          <a:srcRect/>
          <a:stretch>
            <a:fillRect/>
          </a:stretch>
        </p:blipFill>
        <p:spPr>
          <a:xfrm>
            <a:off x="5231903" y="3944533"/>
            <a:ext cx="2336559" cy="2102902"/>
          </a:xfrm>
          <a:prstGeom prst="rect">
            <a:avLst/>
          </a:prstGeom>
          <a:noFill/>
          <a:ln>
            <a:noFill/>
          </a:ln>
        </p:spPr>
      </p:pic>
      <p:sp>
        <p:nvSpPr>
          <p:cNvPr id="5" name="Textfeld 4"/>
          <p:cNvSpPr txBox="1"/>
          <p:nvPr/>
        </p:nvSpPr>
        <p:spPr>
          <a:xfrm>
            <a:off x="3287689"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https://en.wikipedia.org/wiki/Apollo_11#Lunar_descent</a:t>
            </a:r>
          </a:p>
        </p:txBody>
      </p:sp>
    </p:spTree>
    <p:extLst>
      <p:ext uri="{BB962C8B-B14F-4D97-AF65-F5344CB8AC3E}">
        <p14:creationId xmlns:p14="http://schemas.microsoft.com/office/powerpoint/2010/main" val="37741616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Mariner I</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First US </a:t>
            </a:r>
            <a:r>
              <a:rPr lang="de-DE" dirty="0" err="1"/>
              <a:t>v</a:t>
            </a:r>
            <a:r>
              <a:rPr lang="de-DE" dirty="0" err="1" smtClean="0"/>
              <a:t>enus</a:t>
            </a:r>
            <a:r>
              <a:rPr lang="de-DE" dirty="0" smtClean="0"/>
              <a:t> probe</a:t>
            </a:r>
          </a:p>
          <a:p>
            <a:pPr lvl="0">
              <a:buSzPct val="45000"/>
              <a:buFont typeface="StarSymbol"/>
              <a:buChar char="●"/>
            </a:pPr>
            <a:r>
              <a:rPr lang="de-DE" dirty="0" smtClean="0"/>
              <a:t>Rocket </a:t>
            </a:r>
            <a:r>
              <a:rPr lang="de-DE" dirty="0" err="1" smtClean="0"/>
              <a:t>self</a:t>
            </a:r>
            <a:r>
              <a:rPr lang="de-DE" dirty="0" smtClean="0"/>
              <a:t> </a:t>
            </a:r>
            <a:r>
              <a:rPr lang="de-DE" dirty="0" err="1" smtClean="0"/>
              <a:t>destructed</a:t>
            </a:r>
            <a:r>
              <a:rPr lang="de-DE" dirty="0" smtClean="0"/>
              <a:t> 295s after </a:t>
            </a:r>
            <a:r>
              <a:rPr lang="de-DE" dirty="0" err="1" smtClean="0"/>
              <a:t>start</a:t>
            </a:r>
            <a:r>
              <a:rPr lang="de-DE" dirty="0" smtClean="0"/>
              <a:t> </a:t>
            </a:r>
            <a:r>
              <a:rPr lang="de-DE" dirty="0" err="1" smtClean="0"/>
              <a:t>because</a:t>
            </a:r>
            <a:r>
              <a:rPr lang="de-DE" dirty="0" smtClean="0"/>
              <a:t> </a:t>
            </a:r>
            <a:r>
              <a:rPr lang="de-DE" dirty="0" err="1" smtClean="0"/>
              <a:t>of</a:t>
            </a:r>
            <a:r>
              <a:rPr lang="de-DE" dirty="0" smtClean="0"/>
              <a:t> HW+SW Bug</a:t>
            </a:r>
            <a:endParaRPr lang="de-DE" dirty="0"/>
          </a:p>
        </p:txBody>
      </p:sp>
      <p:sp>
        <p:nvSpPr>
          <p:cNvPr id="8" name="Foliennummernplatzhalter 3"/>
          <p:cNvSpPr>
            <a:spLocks noGrp="1"/>
          </p:cNvSpPr>
          <p:nvPr>
            <p:ph type="sldNum" sz="quarter" idx="12"/>
          </p:nvPr>
        </p:nvSpPr>
        <p:spPr/>
        <p:txBody>
          <a:bodyPr/>
          <a:lstStyle/>
          <a:p>
            <a:pPr lvl="0"/>
            <a:fld id="{63D6AABF-6A58-4789-AF3B-D609E9A359E7}" type="slidenum">
              <a:t>14</a:t>
            </a:fld>
            <a:endParaRPr lang="en-GB"/>
          </a:p>
        </p:txBody>
      </p:sp>
      <p:sp>
        <p:nvSpPr>
          <p:cNvPr id="4" name="Textfeld 3"/>
          <p:cNvSpPr txBox="1"/>
          <p:nvPr/>
        </p:nvSpPr>
        <p:spPr>
          <a:xfrm>
            <a:off x="2639617" y="629905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3"/>
              </a:rPr>
              <a:t>http://nssdc.gsfc.nasa.gov/nmc/spacecraftDisplay.do?id=MARIN1</a:t>
            </a:r>
          </a:p>
        </p:txBody>
      </p:sp>
      <p:pic>
        <p:nvPicPr>
          <p:cNvPr id="5" name="Grafik 4"/>
          <p:cNvPicPr>
            <a:picLocks noChangeAspect="1"/>
          </p:cNvPicPr>
          <p:nvPr/>
        </p:nvPicPr>
        <p:blipFill>
          <a:blip r:embed="rId4">
            <a:lum/>
            <a:alphaModFix/>
          </a:blip>
          <a:srcRect/>
          <a:stretch>
            <a:fillRect/>
          </a:stretch>
        </p:blipFill>
        <p:spPr>
          <a:xfrm>
            <a:off x="4951155" y="4092032"/>
            <a:ext cx="2289124" cy="2073273"/>
          </a:xfrm>
          <a:prstGeom prst="rect">
            <a:avLst/>
          </a:prstGeom>
          <a:noFill/>
          <a:ln>
            <a:noFill/>
          </a:ln>
        </p:spPr>
      </p:pic>
    </p:spTree>
    <p:extLst>
      <p:ext uri="{BB962C8B-B14F-4D97-AF65-F5344CB8AC3E}">
        <p14:creationId xmlns:p14="http://schemas.microsoft.com/office/powerpoint/2010/main" val="4282126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“Morris Worm”</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First “</a:t>
            </a:r>
            <a:r>
              <a:rPr lang="de-DE" dirty="0" err="1" smtClean="0"/>
              <a:t>computer</a:t>
            </a:r>
            <a:r>
              <a:rPr lang="de-DE" dirty="0" smtClean="0"/>
              <a:t> </a:t>
            </a:r>
            <a:r>
              <a:rPr lang="de-DE" dirty="0" err="1" smtClean="0"/>
              <a:t>virus</a:t>
            </a:r>
            <a:r>
              <a:rPr lang="de-DE" dirty="0"/>
              <a:t>” </a:t>
            </a:r>
            <a:r>
              <a:rPr lang="de-DE" dirty="0" smtClean="0"/>
              <a:t>– </a:t>
            </a:r>
            <a:r>
              <a:rPr lang="de-DE" dirty="0" err="1" smtClean="0"/>
              <a:t>accidentally</a:t>
            </a:r>
            <a:endParaRPr lang="de-DE" dirty="0"/>
          </a:p>
          <a:p>
            <a:pPr lvl="0">
              <a:buSzPct val="45000"/>
              <a:buFont typeface="StarSymbol"/>
              <a:buChar char="●"/>
            </a:pPr>
            <a:r>
              <a:rPr lang="de-DE" dirty="0" err="1" smtClean="0"/>
              <a:t>Designed</a:t>
            </a:r>
            <a:r>
              <a:rPr lang="de-DE" dirty="0" smtClean="0"/>
              <a:t> </a:t>
            </a:r>
            <a:r>
              <a:rPr lang="de-DE" dirty="0" err="1" smtClean="0"/>
              <a:t>as</a:t>
            </a:r>
            <a:r>
              <a:rPr lang="de-DE" dirty="0" smtClean="0"/>
              <a:t> </a:t>
            </a:r>
            <a:r>
              <a:rPr lang="de-DE" dirty="0" err="1" smtClean="0"/>
              <a:t>research</a:t>
            </a:r>
            <a:r>
              <a:rPr lang="de-DE" dirty="0" smtClean="0"/>
              <a:t> </a:t>
            </a:r>
            <a:r>
              <a:rPr lang="de-DE" dirty="0" err="1" smtClean="0"/>
              <a:t>tool</a:t>
            </a:r>
            <a:r>
              <a:rPr lang="de-DE" dirty="0" smtClean="0"/>
              <a:t> </a:t>
            </a:r>
            <a:r>
              <a:rPr lang="de-DE" dirty="0" err="1" smtClean="0"/>
              <a:t>to</a:t>
            </a:r>
            <a:r>
              <a:rPr lang="de-DE" dirty="0" smtClean="0"/>
              <a:t> </a:t>
            </a:r>
            <a:r>
              <a:rPr lang="de-DE" dirty="0" err="1" smtClean="0"/>
              <a:t>count</a:t>
            </a:r>
            <a:r>
              <a:rPr lang="de-DE" dirty="0" smtClean="0"/>
              <a:t> </a:t>
            </a:r>
            <a:r>
              <a:rPr lang="de-DE" dirty="0" err="1" smtClean="0"/>
              <a:t>the</a:t>
            </a:r>
            <a:r>
              <a:rPr lang="de-DE" dirty="0" smtClean="0"/>
              <a:t> </a:t>
            </a:r>
            <a:r>
              <a:rPr lang="de-DE" dirty="0" err="1" smtClean="0"/>
              <a:t>computers</a:t>
            </a:r>
            <a:r>
              <a:rPr lang="de-DE" dirty="0"/>
              <a:t> </a:t>
            </a:r>
            <a:r>
              <a:rPr lang="de-DE" dirty="0" err="1" smtClean="0"/>
              <a:t>connected</a:t>
            </a:r>
            <a:r>
              <a:rPr lang="de-DE" dirty="0" smtClean="0"/>
              <a:t> </a:t>
            </a:r>
            <a:r>
              <a:rPr lang="de-DE" dirty="0" err="1" smtClean="0"/>
              <a:t>to</a:t>
            </a:r>
            <a:r>
              <a:rPr lang="de-DE" dirty="0" smtClean="0"/>
              <a:t> </a:t>
            </a:r>
            <a:r>
              <a:rPr lang="de-DE" dirty="0" err="1" smtClean="0"/>
              <a:t>the</a:t>
            </a:r>
            <a:r>
              <a:rPr lang="de-DE" dirty="0" smtClean="0"/>
              <a:t> Internet (1989)</a:t>
            </a:r>
          </a:p>
          <a:p>
            <a:pPr lvl="0">
              <a:buSzPct val="45000"/>
              <a:buFont typeface="StarSymbol"/>
              <a:buChar char="●"/>
            </a:pPr>
            <a:r>
              <a:rPr lang="de-DE" dirty="0" smtClean="0"/>
              <a:t>This </a:t>
            </a:r>
            <a:r>
              <a:rPr lang="de-DE" dirty="0" err="1" smtClean="0"/>
              <a:t>bug</a:t>
            </a:r>
            <a:r>
              <a:rPr lang="de-DE" dirty="0" smtClean="0"/>
              <a:t> </a:t>
            </a:r>
            <a:r>
              <a:rPr lang="de-DE" dirty="0" err="1" smtClean="0"/>
              <a:t>spread</a:t>
            </a:r>
            <a:r>
              <a:rPr lang="de-DE" dirty="0" smtClean="0"/>
              <a:t> </a:t>
            </a:r>
            <a:r>
              <a:rPr lang="de-DE" dirty="0" err="1" smtClean="0"/>
              <a:t>itself</a:t>
            </a:r>
            <a:endParaRPr lang="de-DE" dirty="0" smtClean="0"/>
          </a:p>
          <a:p>
            <a:pPr lvl="1">
              <a:buSzPct val="45000"/>
              <a:buFont typeface="StarSymbol"/>
              <a:buChar char="●"/>
            </a:pPr>
            <a:r>
              <a:rPr lang="de-DE" dirty="0" err="1" smtClean="0"/>
              <a:t>Used</a:t>
            </a:r>
            <a:r>
              <a:rPr lang="de-DE" dirty="0" smtClean="0"/>
              <a:t> 10% </a:t>
            </a:r>
            <a:r>
              <a:rPr lang="de-DE" dirty="0" err="1" smtClean="0"/>
              <a:t>of</a:t>
            </a:r>
            <a:r>
              <a:rPr lang="de-DE" dirty="0" smtClean="0"/>
              <a:t> </a:t>
            </a:r>
            <a:r>
              <a:rPr lang="de-DE" dirty="0" err="1" smtClean="0"/>
              <a:t>Internert</a:t>
            </a:r>
            <a:r>
              <a:rPr lang="de-DE" dirty="0" smtClean="0"/>
              <a:t> </a:t>
            </a:r>
            <a:r>
              <a:rPr lang="de-DE" dirty="0" err="1" smtClean="0"/>
              <a:t>traffic</a:t>
            </a:r>
            <a:endParaRPr lang="de-DE" dirty="0" smtClean="0"/>
          </a:p>
          <a:p>
            <a:pPr lvl="1">
              <a:buSzPct val="45000"/>
              <a:buFont typeface="StarSymbol"/>
              <a:buChar char="●"/>
            </a:pPr>
            <a:r>
              <a:rPr lang="de-DE" dirty="0" err="1" smtClean="0"/>
              <a:t>One</a:t>
            </a:r>
            <a:r>
              <a:rPr lang="de-DE" dirty="0" smtClean="0"/>
              <a:t> PC </a:t>
            </a:r>
            <a:r>
              <a:rPr lang="de-DE" dirty="0" err="1" smtClean="0"/>
              <a:t>could</a:t>
            </a:r>
            <a:r>
              <a:rPr lang="de-DE" dirty="0" smtClean="0"/>
              <a:t> </a:t>
            </a:r>
            <a:r>
              <a:rPr lang="de-DE" dirty="0" err="1" smtClean="0"/>
              <a:t>be</a:t>
            </a:r>
            <a:r>
              <a:rPr lang="de-DE" dirty="0" smtClean="0"/>
              <a:t> </a:t>
            </a:r>
            <a:r>
              <a:rPr lang="de-DE" dirty="0" err="1" smtClean="0"/>
              <a:t>infected</a:t>
            </a:r>
            <a:r>
              <a:rPr lang="de-DE" dirty="0" smtClean="0"/>
              <a:t> </a:t>
            </a:r>
            <a:r>
              <a:rPr lang="de-DE" dirty="0" err="1" smtClean="0"/>
              <a:t>more</a:t>
            </a:r>
            <a:r>
              <a:rPr lang="de-DE" dirty="0" smtClean="0"/>
              <a:t> </a:t>
            </a:r>
            <a:r>
              <a:rPr lang="de-DE" dirty="0" err="1" smtClean="0"/>
              <a:t>than</a:t>
            </a:r>
            <a:r>
              <a:rPr lang="de-DE" dirty="0" smtClean="0"/>
              <a:t> </a:t>
            </a:r>
            <a:r>
              <a:rPr lang="de-DE" dirty="0" err="1" smtClean="0"/>
              <a:t>once</a:t>
            </a:r>
            <a:endParaRPr lang="de-DE" dirty="0"/>
          </a:p>
          <a:p>
            <a:pPr lvl="0">
              <a:buSzPct val="45000"/>
              <a:buFont typeface="StarSymbol"/>
              <a:buChar char="●"/>
            </a:pPr>
            <a:r>
              <a:rPr lang="de-DE" dirty="0" smtClean="0"/>
              <a:t>10k-10.000k$</a:t>
            </a:r>
            <a:endParaRPr lang="de-DE" dirty="0"/>
          </a:p>
        </p:txBody>
      </p:sp>
      <p:sp>
        <p:nvSpPr>
          <p:cNvPr id="8" name="Foliennummernplatzhalter 3"/>
          <p:cNvSpPr>
            <a:spLocks noGrp="1"/>
          </p:cNvSpPr>
          <p:nvPr>
            <p:ph type="sldNum" sz="quarter" idx="12"/>
          </p:nvPr>
        </p:nvSpPr>
        <p:spPr/>
        <p:txBody>
          <a:bodyPr/>
          <a:lstStyle/>
          <a:p>
            <a:pPr lvl="0"/>
            <a:fld id="{CD4A3B37-D44E-46CD-8B43-771EBC0014B2}" type="slidenum">
              <a:t>15</a:t>
            </a:fld>
            <a:endParaRPr lang="en-GB"/>
          </a:p>
        </p:txBody>
      </p:sp>
      <p:sp>
        <p:nvSpPr>
          <p:cNvPr id="4" name="Textfeld 3"/>
          <p:cNvSpPr txBox="1"/>
          <p:nvPr/>
        </p:nvSpPr>
        <p:spPr>
          <a:xfrm>
            <a:off x="2859962" y="6138868"/>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https://en.wikipedia.org/wiki/Morris_worm#/media/File:Morris_Worm.jpg</a:t>
            </a:r>
          </a:p>
        </p:txBody>
      </p:sp>
      <p:pic>
        <p:nvPicPr>
          <p:cNvPr id="5" name="Grafik 4"/>
          <p:cNvPicPr>
            <a:picLocks noChangeAspect="1"/>
          </p:cNvPicPr>
          <p:nvPr/>
        </p:nvPicPr>
        <p:blipFill>
          <a:blip r:embed="rId4">
            <a:lum/>
            <a:alphaModFix/>
          </a:blip>
          <a:srcRect/>
          <a:stretch>
            <a:fillRect/>
          </a:stretch>
        </p:blipFill>
        <p:spPr>
          <a:xfrm>
            <a:off x="9100616" y="3050831"/>
            <a:ext cx="2326676" cy="3102236"/>
          </a:xfrm>
          <a:prstGeom prst="rect">
            <a:avLst/>
          </a:prstGeom>
          <a:noFill/>
          <a:ln>
            <a:noFill/>
          </a:ln>
        </p:spPr>
      </p:pic>
      <p:pic>
        <p:nvPicPr>
          <p:cNvPr id="1026" name="Picture 2" descr="https://upload.wikimedia.org/wikipedia/commons/thumb/8/86/Robert_Tappan_Morris.jpg/220px-Robert_Tappan_Mor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336" y="96968"/>
            <a:ext cx="1335782" cy="1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770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Climate Orbiter</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Lost 1999 </a:t>
            </a:r>
            <a:r>
              <a:rPr lang="de-DE" dirty="0" err="1" smtClean="0"/>
              <a:t>during</a:t>
            </a:r>
            <a:r>
              <a:rPr lang="de-DE" dirty="0" smtClean="0"/>
              <a:t> </a:t>
            </a:r>
            <a:r>
              <a:rPr lang="de-DE" dirty="0" err="1" smtClean="0"/>
              <a:t>descent</a:t>
            </a:r>
            <a:r>
              <a:rPr lang="de-DE" dirty="0" smtClean="0"/>
              <a:t> on Mars</a:t>
            </a:r>
          </a:p>
          <a:p>
            <a:pPr lvl="0">
              <a:buSzPct val="45000"/>
              <a:buFont typeface="StarSymbol"/>
              <a:buChar char="●"/>
            </a:pPr>
            <a:r>
              <a:rPr lang="de-DE" dirty="0" smtClean="0"/>
              <a:t>~ </a:t>
            </a:r>
            <a:r>
              <a:rPr lang="de-DE" dirty="0"/>
              <a:t>330 Millionen-US-</a:t>
            </a:r>
            <a:r>
              <a:rPr lang="de-DE" dirty="0" smtClean="0"/>
              <a:t>$</a:t>
            </a:r>
          </a:p>
          <a:p>
            <a:pPr lvl="0">
              <a:buSzPct val="45000"/>
              <a:buFont typeface="StarSymbol"/>
              <a:buChar char="●"/>
            </a:pPr>
            <a:r>
              <a:rPr lang="de-DE" dirty="0" err="1" smtClean="0"/>
              <a:t>Reason</a:t>
            </a:r>
            <a:r>
              <a:rPr lang="de-DE" dirty="0" smtClean="0"/>
              <a:t>: Unit </a:t>
            </a:r>
            <a:r>
              <a:rPr lang="de-DE" dirty="0" err="1" smtClean="0"/>
              <a:t>error</a:t>
            </a:r>
            <a:r>
              <a:rPr lang="de-DE" dirty="0" smtClean="0"/>
              <a:t> in </a:t>
            </a:r>
            <a:r>
              <a:rPr lang="de-DE" dirty="0" err="1" smtClean="0"/>
              <a:t>sat</a:t>
            </a:r>
            <a:r>
              <a:rPr lang="de-DE" dirty="0" smtClean="0"/>
              <a:t> </a:t>
            </a:r>
            <a:r>
              <a:rPr lang="de-DE" dirty="0" err="1" smtClean="0"/>
              <a:t>nav</a:t>
            </a:r>
            <a:r>
              <a:rPr lang="de-DE" dirty="0" smtClean="0"/>
              <a:t> (</a:t>
            </a:r>
            <a:r>
              <a:rPr lang="de-DE" dirty="0" err="1" smtClean="0"/>
              <a:t>metric</a:t>
            </a:r>
            <a:r>
              <a:rPr lang="de-DE" dirty="0" smtClean="0"/>
              <a:t> vs. US </a:t>
            </a:r>
            <a:r>
              <a:rPr lang="de-DE" dirty="0" err="1" smtClean="0"/>
              <a:t>scale</a:t>
            </a:r>
            <a:r>
              <a:rPr lang="de-DE" dirty="0" smtClean="0"/>
              <a:t>)</a:t>
            </a:r>
            <a:endParaRPr lang="de-DE" dirty="0"/>
          </a:p>
        </p:txBody>
      </p:sp>
      <p:sp>
        <p:nvSpPr>
          <p:cNvPr id="8" name="Foliennummernplatzhalter 3"/>
          <p:cNvSpPr>
            <a:spLocks noGrp="1"/>
          </p:cNvSpPr>
          <p:nvPr>
            <p:ph type="sldNum" sz="quarter" idx="12"/>
          </p:nvPr>
        </p:nvSpPr>
        <p:spPr/>
        <p:txBody>
          <a:bodyPr/>
          <a:lstStyle/>
          <a:p>
            <a:pPr lvl="0"/>
            <a:fld id="{8A78E4C3-CDBE-4544-BC43-0DD0A4741814}" type="slidenum">
              <a:t>16</a:t>
            </a:fld>
            <a:endParaRPr lang="en-GB"/>
          </a:p>
        </p:txBody>
      </p:sp>
      <p:pic>
        <p:nvPicPr>
          <p:cNvPr id="4" name="Grafik 3"/>
          <p:cNvPicPr>
            <a:picLocks noChangeAspect="1"/>
          </p:cNvPicPr>
          <p:nvPr/>
        </p:nvPicPr>
        <p:blipFill>
          <a:blip r:embed="rId3">
            <a:lum/>
            <a:alphaModFix/>
          </a:blip>
          <a:srcRect/>
          <a:stretch>
            <a:fillRect/>
          </a:stretch>
        </p:blipFill>
        <p:spPr>
          <a:xfrm>
            <a:off x="9552384" y="3445808"/>
            <a:ext cx="1959307" cy="2556243"/>
          </a:xfrm>
          <a:prstGeom prst="rect">
            <a:avLst/>
          </a:prstGeom>
          <a:noFill/>
          <a:ln>
            <a:noFill/>
          </a:ln>
        </p:spPr>
      </p:pic>
      <p:sp>
        <p:nvSpPr>
          <p:cNvPr id="5" name="Textfeld 4"/>
          <p:cNvSpPr txBox="1"/>
          <p:nvPr/>
        </p:nvSpPr>
        <p:spPr>
          <a:xfrm>
            <a:off x="2999657" y="611649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https://en.wikipedia.org/wiki/Mars_Climate_Orbiter</a:t>
            </a:r>
          </a:p>
        </p:txBody>
      </p:sp>
    </p:spTree>
    <p:extLst>
      <p:ext uri="{BB962C8B-B14F-4D97-AF65-F5344CB8AC3E}">
        <p14:creationId xmlns:p14="http://schemas.microsoft.com/office/powerpoint/2010/main" val="9782552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Polar Lander</a:t>
            </a:r>
          </a:p>
        </p:txBody>
      </p:sp>
      <p:sp>
        <p:nvSpPr>
          <p:cNvPr id="3" name="Textplatzhalter 2"/>
          <p:cNvSpPr txBox="1">
            <a:spLocks noGrp="1"/>
          </p:cNvSpPr>
          <p:nvPr>
            <p:ph idx="1"/>
          </p:nvPr>
        </p:nvSpPr>
        <p:spPr/>
        <p:txBody>
          <a:bodyPr/>
          <a:lstStyle/>
          <a:p>
            <a:pPr lvl="0">
              <a:buSzPct val="45000"/>
              <a:buFont typeface="StarSymbol"/>
              <a:buChar char="●"/>
            </a:pPr>
            <a:r>
              <a:rPr lang="de-DE" dirty="0"/>
              <a:t>Lost 1999 </a:t>
            </a:r>
            <a:r>
              <a:rPr lang="de-DE" dirty="0" err="1"/>
              <a:t>during</a:t>
            </a:r>
            <a:r>
              <a:rPr lang="de-DE" dirty="0"/>
              <a:t> </a:t>
            </a:r>
            <a:r>
              <a:rPr lang="de-DE" dirty="0" err="1"/>
              <a:t>descent</a:t>
            </a:r>
            <a:r>
              <a:rPr lang="de-DE" dirty="0"/>
              <a:t> on Mars</a:t>
            </a:r>
          </a:p>
          <a:p>
            <a:pPr lvl="0">
              <a:buSzPct val="45000"/>
              <a:buFont typeface="StarSymbol"/>
              <a:buChar char="●"/>
            </a:pPr>
            <a:r>
              <a:rPr lang="de-DE" dirty="0" smtClean="0"/>
              <a:t>~ </a:t>
            </a:r>
            <a:r>
              <a:rPr lang="de-DE" dirty="0"/>
              <a:t>330 Millionen-US-</a:t>
            </a:r>
            <a:r>
              <a:rPr lang="de-DE" dirty="0" smtClean="0"/>
              <a:t>$</a:t>
            </a:r>
          </a:p>
          <a:p>
            <a:pPr lvl="0">
              <a:buSzPct val="45000"/>
              <a:buFont typeface="StarSymbol"/>
              <a:buChar char="●"/>
            </a:pPr>
            <a:r>
              <a:rPr lang="de-DE" dirty="0" smtClean="0"/>
              <a:t>Error in </a:t>
            </a:r>
            <a:r>
              <a:rPr lang="de-DE" dirty="0" err="1" smtClean="0"/>
              <a:t>software</a:t>
            </a:r>
            <a:r>
              <a:rPr lang="de-DE" dirty="0" smtClean="0"/>
              <a:t> </a:t>
            </a:r>
            <a:r>
              <a:rPr lang="de-DE" dirty="0" err="1" smtClean="0"/>
              <a:t>interpreted</a:t>
            </a:r>
            <a:r>
              <a:rPr lang="de-DE" dirty="0" smtClean="0"/>
              <a:t> </a:t>
            </a:r>
            <a:r>
              <a:rPr lang="de-DE" dirty="0" err="1" smtClean="0"/>
              <a:t>vibrations</a:t>
            </a:r>
            <a:r>
              <a:rPr lang="de-DE" dirty="0" smtClean="0"/>
              <a:t> </a:t>
            </a:r>
            <a:r>
              <a:rPr lang="de-DE" dirty="0" err="1" smtClean="0"/>
              <a:t>during</a:t>
            </a:r>
            <a:r>
              <a:rPr lang="de-DE" dirty="0" smtClean="0"/>
              <a:t> </a:t>
            </a:r>
            <a:r>
              <a:rPr lang="de-DE" dirty="0" err="1" smtClean="0"/>
              <a:t>landing</a:t>
            </a:r>
            <a:r>
              <a:rPr lang="de-DE" dirty="0" smtClean="0"/>
              <a:t> </a:t>
            </a:r>
            <a:r>
              <a:rPr lang="de-DE" dirty="0" err="1" smtClean="0"/>
              <a:t>as</a:t>
            </a:r>
            <a:r>
              <a:rPr lang="de-DE" dirty="0" smtClean="0"/>
              <a:t> </a:t>
            </a:r>
            <a:r>
              <a:rPr lang="de-DE" dirty="0" err="1" smtClean="0"/>
              <a:t>actual</a:t>
            </a:r>
            <a:r>
              <a:rPr lang="de-DE" dirty="0" smtClean="0"/>
              <a:t> </a:t>
            </a:r>
            <a:r>
              <a:rPr lang="de-DE" dirty="0" err="1" smtClean="0"/>
              <a:t>landing</a:t>
            </a:r>
            <a:r>
              <a:rPr lang="de-DE" dirty="0" smtClean="0"/>
              <a:t> </a:t>
            </a:r>
            <a:r>
              <a:rPr lang="de-DE" dirty="0" err="1" smtClean="0"/>
              <a:t>and</a:t>
            </a:r>
            <a:r>
              <a:rPr lang="de-DE" dirty="0" smtClean="0"/>
              <a:t> </a:t>
            </a:r>
            <a:r>
              <a:rPr lang="de-DE" dirty="0" err="1" smtClean="0"/>
              <a:t>deactivated</a:t>
            </a:r>
            <a:r>
              <a:rPr lang="de-DE" dirty="0" smtClean="0"/>
              <a:t> </a:t>
            </a:r>
            <a:r>
              <a:rPr lang="de-DE" dirty="0" err="1" smtClean="0"/>
              <a:t>thrusters</a:t>
            </a:r>
            <a:r>
              <a:rPr lang="de-DE" dirty="0" smtClean="0"/>
              <a:t> </a:t>
            </a:r>
            <a:r>
              <a:rPr lang="de-DE" dirty="0" err="1" smtClean="0"/>
              <a:t>too</a:t>
            </a:r>
            <a:r>
              <a:rPr lang="de-DE" dirty="0" smtClean="0"/>
              <a:t> </a:t>
            </a:r>
            <a:r>
              <a:rPr lang="de-DE" dirty="0" err="1" smtClean="0"/>
              <a:t>early</a:t>
            </a:r>
            <a:endParaRPr lang="de-DE" dirty="0"/>
          </a:p>
        </p:txBody>
      </p:sp>
      <p:sp>
        <p:nvSpPr>
          <p:cNvPr id="8" name="Foliennummernplatzhalter 3"/>
          <p:cNvSpPr>
            <a:spLocks noGrp="1"/>
          </p:cNvSpPr>
          <p:nvPr>
            <p:ph type="sldNum" sz="quarter" idx="12"/>
          </p:nvPr>
        </p:nvSpPr>
        <p:spPr/>
        <p:txBody>
          <a:bodyPr/>
          <a:lstStyle/>
          <a:p>
            <a:pPr lvl="0"/>
            <a:fld id="{ACA8E179-9E3F-401C-B06F-47498E4AC3A1}" type="slidenum">
              <a:t>17</a:t>
            </a:fld>
            <a:endParaRPr lang="en-GB"/>
          </a:p>
        </p:txBody>
      </p:sp>
      <p:pic>
        <p:nvPicPr>
          <p:cNvPr id="4" name="Grafik 3"/>
          <p:cNvPicPr>
            <a:picLocks noChangeAspect="1"/>
          </p:cNvPicPr>
          <p:nvPr/>
        </p:nvPicPr>
        <p:blipFill>
          <a:blip r:embed="rId3">
            <a:lum/>
            <a:alphaModFix/>
          </a:blip>
          <a:srcRect/>
          <a:stretch>
            <a:fillRect/>
          </a:stretch>
        </p:blipFill>
        <p:spPr>
          <a:xfrm>
            <a:off x="4736611" y="4114905"/>
            <a:ext cx="2491259" cy="1632756"/>
          </a:xfrm>
          <a:prstGeom prst="rect">
            <a:avLst/>
          </a:prstGeom>
          <a:noFill/>
          <a:ln>
            <a:noFill/>
          </a:ln>
        </p:spPr>
      </p:pic>
      <p:sp>
        <p:nvSpPr>
          <p:cNvPr id="5" name="Textfeld 4"/>
          <p:cNvSpPr txBox="1"/>
          <p:nvPr/>
        </p:nvSpPr>
        <p:spPr>
          <a:xfrm>
            <a:off x="3575721"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https://en.wikipedia.org/wiki/Mars_Polar_Lander</a:t>
            </a:r>
          </a:p>
        </p:txBody>
      </p:sp>
    </p:spTree>
    <p:extLst>
      <p:ext uri="{BB962C8B-B14F-4D97-AF65-F5344CB8AC3E}">
        <p14:creationId xmlns:p14="http://schemas.microsoft.com/office/powerpoint/2010/main" val="1971450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Patriot Missile Disaster</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Error in </a:t>
            </a:r>
            <a:r>
              <a:rPr lang="de-DE" dirty="0" err="1" smtClean="0"/>
              <a:t>guidance</a:t>
            </a:r>
            <a:r>
              <a:rPr lang="de-DE" dirty="0" smtClean="0"/>
              <a:t> </a:t>
            </a:r>
            <a:r>
              <a:rPr lang="de-DE" dirty="0" err="1" smtClean="0"/>
              <a:t>system</a:t>
            </a:r>
            <a:r>
              <a:rPr lang="de-DE" dirty="0" smtClean="0"/>
              <a:t> </a:t>
            </a:r>
            <a:r>
              <a:rPr lang="de-DE" dirty="0" err="1" smtClean="0"/>
              <a:t>made</a:t>
            </a:r>
            <a:r>
              <a:rPr lang="de-DE" dirty="0" smtClean="0"/>
              <a:t> </a:t>
            </a:r>
            <a:r>
              <a:rPr lang="de-DE" dirty="0" err="1" smtClean="0"/>
              <a:t>it</a:t>
            </a:r>
            <a:r>
              <a:rPr lang="de-DE" dirty="0" smtClean="0"/>
              <a:t> miss </a:t>
            </a:r>
            <a:r>
              <a:rPr lang="de-DE" dirty="0" err="1" smtClean="0"/>
              <a:t>the</a:t>
            </a:r>
            <a:r>
              <a:rPr lang="de-DE" dirty="0" smtClean="0"/>
              <a:t> </a:t>
            </a:r>
            <a:r>
              <a:rPr lang="de-DE" dirty="0" err="1" smtClean="0"/>
              <a:t>missile</a:t>
            </a:r>
            <a:r>
              <a:rPr lang="de-DE" dirty="0" smtClean="0"/>
              <a:t> </a:t>
            </a:r>
            <a:r>
              <a:rPr lang="de-DE" dirty="0" err="1" smtClean="0"/>
              <a:t>to</a:t>
            </a:r>
            <a:r>
              <a:rPr lang="de-DE" dirty="0" smtClean="0"/>
              <a:t> </a:t>
            </a:r>
            <a:r>
              <a:rPr lang="de-DE" dirty="0" err="1" smtClean="0"/>
              <a:t>intercept</a:t>
            </a:r>
            <a:r>
              <a:rPr lang="de-DE" dirty="0" smtClean="0"/>
              <a:t> </a:t>
            </a:r>
            <a:r>
              <a:rPr lang="de-DE" dirty="0" err="1" smtClean="0"/>
              <a:t>and</a:t>
            </a:r>
            <a:r>
              <a:rPr lang="de-DE" dirty="0" smtClean="0"/>
              <a:t> </a:t>
            </a:r>
            <a:r>
              <a:rPr lang="de-DE" dirty="0" err="1" smtClean="0"/>
              <a:t>lead</a:t>
            </a:r>
            <a:r>
              <a:rPr lang="de-DE" dirty="0" smtClean="0"/>
              <a:t> </a:t>
            </a:r>
            <a:r>
              <a:rPr lang="de-DE" dirty="0" err="1" smtClean="0"/>
              <a:t>to</a:t>
            </a:r>
            <a:r>
              <a:rPr lang="de-DE" dirty="0" smtClean="0"/>
              <a:t> </a:t>
            </a:r>
            <a:r>
              <a:rPr lang="de-DE" dirty="0" err="1" smtClean="0"/>
              <a:t>death</a:t>
            </a:r>
            <a:r>
              <a:rPr lang="de-DE" dirty="0" smtClean="0"/>
              <a:t> </a:t>
            </a:r>
            <a:r>
              <a:rPr lang="de-DE" dirty="0" err="1" smtClean="0"/>
              <a:t>of</a:t>
            </a:r>
            <a:r>
              <a:rPr lang="de-DE" dirty="0" smtClean="0"/>
              <a:t> 28 </a:t>
            </a:r>
            <a:r>
              <a:rPr lang="de-DE" dirty="0" err="1" smtClean="0"/>
              <a:t>people</a:t>
            </a:r>
            <a:r>
              <a:rPr lang="de-DE" dirty="0" smtClean="0"/>
              <a:t> </a:t>
            </a:r>
            <a:r>
              <a:rPr lang="de-DE" dirty="0" err="1" smtClean="0"/>
              <a:t>during</a:t>
            </a:r>
            <a:r>
              <a:rPr lang="de-DE" dirty="0" smtClean="0"/>
              <a:t> golf war in 1991</a:t>
            </a:r>
          </a:p>
          <a:p>
            <a:pPr lvl="0">
              <a:buSzPct val="45000"/>
              <a:buFont typeface="StarSymbol"/>
              <a:buChar char="●"/>
            </a:pPr>
            <a:r>
              <a:rPr lang="de-DE" dirty="0" err="1" smtClean="0"/>
              <a:t>Reason</a:t>
            </a:r>
            <a:r>
              <a:rPr lang="de-DE" dirty="0" smtClean="0"/>
              <a:t>: </a:t>
            </a:r>
            <a:r>
              <a:rPr lang="de-DE" dirty="0" err="1" smtClean="0"/>
              <a:t>error</a:t>
            </a:r>
            <a:r>
              <a:rPr lang="de-DE" dirty="0" smtClean="0"/>
              <a:t> </a:t>
            </a:r>
            <a:r>
              <a:rPr lang="de-DE" dirty="0" err="1" smtClean="0"/>
              <a:t>when</a:t>
            </a:r>
            <a:r>
              <a:rPr lang="de-DE" dirty="0" smtClean="0"/>
              <a:t> </a:t>
            </a:r>
            <a:r>
              <a:rPr lang="de-DE" dirty="0" err="1" smtClean="0"/>
              <a:t>computing</a:t>
            </a:r>
            <a:r>
              <a:rPr lang="de-DE" dirty="0" smtClean="0"/>
              <a:t> </a:t>
            </a:r>
            <a:r>
              <a:rPr lang="de-DE" dirty="0" err="1" smtClean="0"/>
              <a:t>the</a:t>
            </a:r>
            <a:r>
              <a:rPr lang="de-DE" dirty="0" smtClean="0"/>
              <a:t> time </a:t>
            </a:r>
            <a:r>
              <a:rPr lang="de-DE" dirty="0" err="1" smtClean="0"/>
              <a:t>caused</a:t>
            </a:r>
            <a:r>
              <a:rPr lang="de-DE" dirty="0" smtClean="0"/>
              <a:t> </a:t>
            </a:r>
            <a:r>
              <a:rPr lang="de-DE" dirty="0" err="1" smtClean="0"/>
              <a:t>by</a:t>
            </a:r>
            <a:r>
              <a:rPr lang="de-DE" dirty="0" smtClean="0"/>
              <a:t> </a:t>
            </a:r>
            <a:r>
              <a:rPr lang="de-DE" dirty="0" err="1" smtClean="0"/>
              <a:t>inaccurate</a:t>
            </a:r>
            <a:r>
              <a:rPr lang="de-DE" dirty="0" smtClean="0"/>
              <a:t> </a:t>
            </a:r>
            <a:r>
              <a:rPr lang="de-DE" dirty="0" err="1" smtClean="0"/>
              <a:t>calculations</a:t>
            </a:r>
            <a:r>
              <a:rPr lang="de-DE" dirty="0" smtClean="0"/>
              <a:t> (</a:t>
            </a:r>
            <a:r>
              <a:rPr lang="de-DE" dirty="0" err="1" smtClean="0"/>
              <a:t>everything</a:t>
            </a:r>
            <a:r>
              <a:rPr lang="de-DE" dirty="0" smtClean="0"/>
              <a:t> after 24Bit was </a:t>
            </a:r>
            <a:r>
              <a:rPr lang="de-DE" dirty="0" err="1" smtClean="0"/>
              <a:t>truncated</a:t>
            </a:r>
            <a:r>
              <a:rPr lang="de-DE" dirty="0" smtClean="0"/>
              <a:t>, </a:t>
            </a:r>
            <a:r>
              <a:rPr lang="de-DE" dirty="0" err="1" smtClean="0"/>
              <a:t>leading</a:t>
            </a:r>
            <a:r>
              <a:rPr lang="de-DE" dirty="0" smtClean="0"/>
              <a:t> </a:t>
            </a:r>
            <a:r>
              <a:rPr lang="de-DE" dirty="0" err="1" smtClean="0"/>
              <a:t>to</a:t>
            </a:r>
            <a:r>
              <a:rPr lang="de-DE" dirty="0" smtClean="0"/>
              <a:t> </a:t>
            </a:r>
            <a:r>
              <a:rPr lang="de-DE" dirty="0" err="1" smtClean="0"/>
              <a:t>inaccuracies</a:t>
            </a:r>
            <a:r>
              <a:rPr lang="de-DE" dirty="0" smtClean="0"/>
              <a:t>)</a:t>
            </a:r>
            <a:endParaRPr lang="de-DE" dirty="0"/>
          </a:p>
        </p:txBody>
      </p:sp>
      <p:sp>
        <p:nvSpPr>
          <p:cNvPr id="8" name="Foliennummernplatzhalter 3"/>
          <p:cNvSpPr>
            <a:spLocks noGrp="1"/>
          </p:cNvSpPr>
          <p:nvPr>
            <p:ph type="sldNum" sz="quarter" idx="12"/>
          </p:nvPr>
        </p:nvSpPr>
        <p:spPr/>
        <p:txBody>
          <a:bodyPr/>
          <a:lstStyle/>
          <a:p>
            <a:pPr lvl="0"/>
            <a:fld id="{8BACE739-411E-43D9-B0CB-CEC2AC2D5AE8}" type="slidenum">
              <a:t>18</a:t>
            </a:fld>
            <a:endParaRPr lang="en-GB"/>
          </a:p>
        </p:txBody>
      </p:sp>
      <p:pic>
        <p:nvPicPr>
          <p:cNvPr id="4" name="Grafik 3"/>
          <p:cNvPicPr>
            <a:picLocks noChangeAspect="1"/>
          </p:cNvPicPr>
          <p:nvPr/>
        </p:nvPicPr>
        <p:blipFill>
          <a:blip r:embed="rId3">
            <a:lum/>
            <a:alphaModFix/>
          </a:blip>
          <a:srcRect/>
          <a:stretch>
            <a:fillRect/>
          </a:stretch>
        </p:blipFill>
        <p:spPr>
          <a:xfrm>
            <a:off x="4614155" y="4221672"/>
            <a:ext cx="2591837" cy="1943633"/>
          </a:xfrm>
          <a:prstGeom prst="rect">
            <a:avLst/>
          </a:prstGeom>
          <a:noFill/>
          <a:ln>
            <a:noFill/>
          </a:ln>
        </p:spPr>
      </p:pic>
      <p:sp>
        <p:nvSpPr>
          <p:cNvPr id="5" name="Textfeld 4"/>
          <p:cNvSpPr txBox="1"/>
          <p:nvPr/>
        </p:nvSpPr>
        <p:spPr>
          <a:xfrm>
            <a:off x="3503713" y="6210876"/>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https://en.wikipedia.org/wiki/MIM-104_Patriot</a:t>
            </a:r>
          </a:p>
        </p:txBody>
      </p:sp>
    </p:spTree>
    <p:extLst>
      <p:ext uri="{BB962C8B-B14F-4D97-AF65-F5344CB8AC3E}">
        <p14:creationId xmlns:p14="http://schemas.microsoft.com/office/powerpoint/2010/main" val="2543948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AT&amp;T </a:t>
            </a:r>
            <a:r>
              <a:rPr lang="en-GB" dirty="0" err="1"/>
              <a:t>Telefonnetzwerk</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AT&amp;T Netzwerk </a:t>
            </a:r>
            <a:r>
              <a:rPr lang="de-DE" dirty="0" err="1" smtClean="0"/>
              <a:t>collapsed</a:t>
            </a:r>
            <a:r>
              <a:rPr lang="de-DE" dirty="0" smtClean="0"/>
              <a:t> on </a:t>
            </a:r>
            <a:r>
              <a:rPr lang="de-DE" dirty="0" err="1" smtClean="0"/>
              <a:t>January</a:t>
            </a:r>
            <a:r>
              <a:rPr lang="de-DE" dirty="0" smtClean="0"/>
              <a:t> 15th, 1990</a:t>
            </a:r>
          </a:p>
          <a:p>
            <a:pPr lvl="0">
              <a:buSzPct val="45000"/>
              <a:buFont typeface="StarSymbol"/>
              <a:buChar char="●"/>
            </a:pPr>
            <a:r>
              <a:rPr lang="de-DE" dirty="0" smtClean="0"/>
              <a:t>Down time </a:t>
            </a:r>
            <a:r>
              <a:rPr lang="de-DE" dirty="0" err="1" smtClean="0"/>
              <a:t>of</a:t>
            </a:r>
            <a:r>
              <a:rPr lang="de-DE" dirty="0" smtClean="0"/>
              <a:t> 11 </a:t>
            </a:r>
            <a:r>
              <a:rPr lang="de-DE" dirty="0" err="1" smtClean="0"/>
              <a:t>hours</a:t>
            </a:r>
            <a:r>
              <a:rPr lang="de-DE" dirty="0" smtClean="0"/>
              <a:t>,~ </a:t>
            </a:r>
            <a:r>
              <a:rPr lang="de-DE" dirty="0"/>
              <a:t>60 Millionen-US-</a:t>
            </a:r>
            <a:r>
              <a:rPr lang="de-DE" dirty="0" smtClean="0"/>
              <a:t>$</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07173DB1-DEC6-4B26-8512-CEC2337B52CF}" type="slidenum">
              <a:t>19</a:t>
            </a:fld>
            <a:endParaRPr lang="en-GB"/>
          </a:p>
        </p:txBody>
      </p:sp>
      <p:sp>
        <p:nvSpPr>
          <p:cNvPr id="4" name="Textfeld 3"/>
          <p:cNvSpPr txBox="1"/>
          <p:nvPr/>
        </p:nvSpPr>
        <p:spPr>
          <a:xfrm>
            <a:off x="2927649" y="6299057"/>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3"/>
              </a:rPr>
              <a:t>http://www.att.com/gen/press-room?pid=6158&amp;cat=46&amp;u=484</a:t>
            </a:r>
          </a:p>
        </p:txBody>
      </p:sp>
      <p:pic>
        <p:nvPicPr>
          <p:cNvPr id="5" name="Grafik 4"/>
          <p:cNvPicPr>
            <a:picLocks noChangeAspect="1"/>
          </p:cNvPicPr>
          <p:nvPr/>
        </p:nvPicPr>
        <p:blipFill>
          <a:blip r:embed="rId4">
            <a:lum/>
            <a:alphaModFix/>
          </a:blip>
          <a:srcRect/>
          <a:stretch>
            <a:fillRect/>
          </a:stretch>
        </p:blipFill>
        <p:spPr>
          <a:xfrm>
            <a:off x="9048328" y="3324440"/>
            <a:ext cx="1436825" cy="2198343"/>
          </a:xfrm>
          <a:prstGeom prst="rect">
            <a:avLst/>
          </a:prstGeom>
          <a:noFill/>
          <a:ln>
            <a:noFill/>
          </a:ln>
        </p:spPr>
      </p:pic>
      <p:sp>
        <p:nvSpPr>
          <p:cNvPr id="6" name="Rechteck 5">
            <a:extLst>
              <a:ext uri="{FF2B5EF4-FFF2-40B4-BE49-F238E27FC236}">
                <a16:creationId xmlns:a16="http://schemas.microsoft.com/office/drawing/2014/main" id="{F7F9C4DE-271A-4D31-9C63-CC7D4B5CF6EA}"/>
              </a:ext>
            </a:extLst>
          </p:cNvPr>
          <p:cNvSpPr/>
          <p:nvPr/>
        </p:nvSpPr>
        <p:spPr>
          <a:xfrm>
            <a:off x="1991544" y="3830101"/>
            <a:ext cx="5742384" cy="1200329"/>
          </a:xfrm>
          <a:prstGeom prst="rect">
            <a:avLst/>
          </a:prstGeom>
        </p:spPr>
        <p:txBody>
          <a:bodyPr wrap="square">
            <a:spAutoFit/>
          </a:bodyPr>
          <a:lstStyle/>
          <a:p>
            <a:r>
              <a:rPr lang="en-US" dirty="0"/>
              <a:t>"The fault was in the code" of the new software that AT&amp;T loaded into front-end processors of all 114 of its 4ESS switching systems in mid-December, said Larry </a:t>
            </a:r>
            <a:r>
              <a:rPr lang="en-US" dirty="0" err="1"/>
              <a:t>Seese</a:t>
            </a:r>
            <a:r>
              <a:rPr lang="en-US" dirty="0"/>
              <a:t>, AT&amp;T's director of technology development.</a:t>
            </a:r>
          </a:p>
        </p:txBody>
      </p:sp>
    </p:spTree>
    <p:extLst>
      <p:ext uri="{BB962C8B-B14F-4D97-AF65-F5344CB8AC3E}">
        <p14:creationId xmlns:p14="http://schemas.microsoft.com/office/powerpoint/2010/main" val="3154197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Organization: Overview</a:t>
            </a:r>
            <a:endParaRPr lang="en-US" dirty="0"/>
          </a:p>
        </p:txBody>
      </p:sp>
      <p:sp>
        <p:nvSpPr>
          <p:cNvPr id="6" name="Inhaltsplatzhalter 5"/>
          <p:cNvSpPr>
            <a:spLocks noGrp="1"/>
          </p:cNvSpPr>
          <p:nvPr>
            <p:ph idx="1"/>
          </p:nvPr>
        </p:nvSpPr>
        <p:spPr/>
        <p:txBody>
          <a:bodyPr>
            <a:normAutofit/>
          </a:bodyPr>
          <a:lstStyle/>
          <a:p>
            <a:r>
              <a:rPr lang="en-US" dirty="0" smtClean="0"/>
              <a:t>People:</a:t>
            </a:r>
            <a:endParaRPr lang="en-US" dirty="0"/>
          </a:p>
          <a:p>
            <a:pPr lvl="1"/>
            <a:r>
              <a:rPr lang="en-US" dirty="0" smtClean="0"/>
              <a:t>Lecture: </a:t>
            </a:r>
            <a:r>
              <a:rPr lang="en-US" dirty="0"/>
              <a:t>Prof. Dr.-</a:t>
            </a:r>
            <a:r>
              <a:rPr lang="en-US" dirty="0" err="1"/>
              <a:t>Ing</a:t>
            </a:r>
            <a:r>
              <a:rPr lang="en-US" dirty="0"/>
              <a:t>. </a:t>
            </a:r>
            <a:r>
              <a:rPr lang="en-US" dirty="0" smtClean="0"/>
              <a:t>Janet </a:t>
            </a:r>
            <a:r>
              <a:rPr lang="en-US" dirty="0"/>
              <a:t>Siegmund</a:t>
            </a:r>
          </a:p>
          <a:p>
            <a:pPr lvl="1"/>
            <a:r>
              <a:rPr lang="en-US" dirty="0" err="1" smtClean="0"/>
              <a:t>Excercise</a:t>
            </a:r>
            <a:r>
              <a:rPr lang="en-US" dirty="0" smtClean="0"/>
              <a:t>: </a:t>
            </a:r>
            <a:r>
              <a:rPr lang="de-DE" dirty="0" err="1" smtClean="0"/>
              <a:t>Shadi</a:t>
            </a:r>
            <a:r>
              <a:rPr lang="de-DE" dirty="0" smtClean="0"/>
              <a:t> Saleh/Student </a:t>
            </a:r>
            <a:r>
              <a:rPr lang="de-DE" dirty="0" err="1" smtClean="0"/>
              <a:t>Assistant</a:t>
            </a:r>
            <a:endParaRPr lang="de-DE" dirty="0"/>
          </a:p>
          <a:p>
            <a:endParaRPr lang="en-US" dirty="0"/>
          </a:p>
          <a:p>
            <a:r>
              <a:rPr lang="en-US" dirty="0" err="1"/>
              <a:t>Webseiten</a:t>
            </a:r>
            <a:r>
              <a:rPr lang="en-US" dirty="0"/>
              <a:t> </a:t>
            </a:r>
            <a:r>
              <a:rPr lang="en-US" dirty="0" err="1"/>
              <a:t>im</a:t>
            </a:r>
            <a:r>
              <a:rPr lang="en-US" dirty="0"/>
              <a:t> </a:t>
            </a:r>
            <a:r>
              <a:rPr lang="en-US" dirty="0" smtClean="0"/>
              <a:t>OPAL</a:t>
            </a:r>
          </a:p>
          <a:p>
            <a:pPr lvl="1"/>
            <a:r>
              <a:rPr lang="en-US" dirty="0"/>
              <a:t>https://bildungsportal.sachsen.de/opal/auth/RepositoryEntry/21519990789</a:t>
            </a:r>
            <a:endParaRPr lang="en-US" dirty="0" smtClean="0"/>
          </a:p>
          <a:p>
            <a:pPr lvl="1"/>
            <a:r>
              <a:rPr lang="en-US" dirty="0"/>
              <a:t>seBws19/20</a:t>
            </a:r>
            <a:endParaRPr lang="en-US" dirty="0"/>
          </a:p>
          <a:p>
            <a:pPr lvl="1"/>
            <a:r>
              <a:rPr lang="de-DE" dirty="0" err="1" smtClean="0"/>
              <a:t>Slides</a:t>
            </a:r>
            <a:endParaRPr lang="de-DE" dirty="0" smtClean="0"/>
          </a:p>
          <a:p>
            <a:pPr lvl="1"/>
            <a:r>
              <a:rPr lang="de-DE" dirty="0" err="1" smtClean="0"/>
              <a:t>Assignments</a:t>
            </a:r>
            <a:endParaRPr lang="en-US" dirty="0"/>
          </a:p>
          <a:p>
            <a:pPr lvl="1"/>
            <a:r>
              <a:rPr lang="de-DE" dirty="0" smtClean="0"/>
              <a:t>Information</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Los Angeles </a:t>
            </a:r>
            <a:r>
              <a:rPr lang="en-GB" dirty="0" err="1"/>
              <a:t>Flugkontroll</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Flight </a:t>
            </a:r>
            <a:r>
              <a:rPr lang="de-DE" dirty="0" err="1" smtClean="0"/>
              <a:t>control</a:t>
            </a:r>
            <a:r>
              <a:rPr lang="de-DE" dirty="0" smtClean="0"/>
              <a:t> in LAX </a:t>
            </a:r>
            <a:r>
              <a:rPr lang="de-DE" dirty="0" err="1" smtClean="0"/>
              <a:t>crashed</a:t>
            </a:r>
            <a:r>
              <a:rPr lang="de-DE" dirty="0" smtClean="0"/>
              <a:t> on April 30th, 2014</a:t>
            </a:r>
          </a:p>
          <a:p>
            <a:pPr lvl="0">
              <a:buSzPct val="45000"/>
              <a:buFont typeface="StarSymbol"/>
              <a:buChar char="●"/>
            </a:pPr>
            <a:r>
              <a:rPr lang="de-DE" dirty="0" smtClean="0"/>
              <a:t>10 </a:t>
            </a:r>
            <a:r>
              <a:rPr lang="de-DE" dirty="0" err="1" smtClean="0"/>
              <a:t>canceled</a:t>
            </a:r>
            <a:r>
              <a:rPr lang="de-DE" dirty="0" smtClean="0"/>
              <a:t> </a:t>
            </a:r>
            <a:r>
              <a:rPr lang="de-DE" dirty="0" err="1" smtClean="0"/>
              <a:t>and</a:t>
            </a:r>
            <a:r>
              <a:rPr lang="de-DE" dirty="0" smtClean="0"/>
              <a:t> 500 </a:t>
            </a:r>
            <a:r>
              <a:rPr lang="de-DE" dirty="0" err="1"/>
              <a:t>delayed</a:t>
            </a:r>
            <a:r>
              <a:rPr lang="de-DE" dirty="0"/>
              <a:t> </a:t>
            </a:r>
            <a:r>
              <a:rPr lang="de-DE" dirty="0" err="1" smtClean="0"/>
              <a:t>flights</a:t>
            </a:r>
            <a:endParaRPr lang="de-DE" dirty="0" smtClean="0"/>
          </a:p>
          <a:p>
            <a:pPr lvl="0">
              <a:buSzPct val="45000"/>
              <a:buFont typeface="StarSymbol"/>
              <a:buChar char="●"/>
            </a:pPr>
            <a:r>
              <a:rPr lang="de-DE" dirty="0" smtClean="0"/>
              <a:t>US </a:t>
            </a:r>
            <a:r>
              <a:rPr lang="de-DE" dirty="0" err="1" smtClean="0"/>
              <a:t>spy</a:t>
            </a:r>
            <a:r>
              <a:rPr lang="de-DE" dirty="0" smtClean="0"/>
              <a:t> plane </a:t>
            </a:r>
            <a:r>
              <a:rPr lang="de-DE" dirty="0" err="1" smtClean="0"/>
              <a:t>confused</a:t>
            </a:r>
            <a:r>
              <a:rPr lang="de-DE" dirty="0" smtClean="0"/>
              <a:t> </a:t>
            </a:r>
            <a:r>
              <a:rPr lang="de-DE" dirty="0" err="1" smtClean="0"/>
              <a:t>software</a:t>
            </a:r>
            <a:endParaRPr lang="de-DE" dirty="0"/>
          </a:p>
        </p:txBody>
      </p:sp>
      <p:sp>
        <p:nvSpPr>
          <p:cNvPr id="8" name="Foliennummernplatzhalter 3"/>
          <p:cNvSpPr>
            <a:spLocks noGrp="1"/>
          </p:cNvSpPr>
          <p:nvPr>
            <p:ph type="sldNum" sz="quarter" idx="12"/>
          </p:nvPr>
        </p:nvSpPr>
        <p:spPr/>
        <p:txBody>
          <a:bodyPr/>
          <a:lstStyle/>
          <a:p>
            <a:pPr lvl="0"/>
            <a:fld id="{825ABBE2-95C6-409E-A479-55B1C6ECAE1C}" type="slidenum">
              <a:t>20</a:t>
            </a:fld>
            <a:endParaRPr lang="en-GB"/>
          </a:p>
        </p:txBody>
      </p:sp>
      <p:sp>
        <p:nvSpPr>
          <p:cNvPr id="4" name="Textfeld 3"/>
          <p:cNvSpPr txBox="1"/>
          <p:nvPr/>
        </p:nvSpPr>
        <p:spPr>
          <a:xfrm>
            <a:off x="7248129" y="6543531"/>
            <a:ext cx="4943872"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https://www.flickr.com/photos/usnavy/7261361906/</a:t>
            </a:r>
          </a:p>
        </p:txBody>
      </p:sp>
      <p:pic>
        <p:nvPicPr>
          <p:cNvPr id="5" name="Grafik 4"/>
          <p:cNvPicPr>
            <a:picLocks noChangeAspect="1"/>
          </p:cNvPicPr>
          <p:nvPr/>
        </p:nvPicPr>
        <p:blipFill>
          <a:blip r:embed="rId4">
            <a:lum/>
            <a:alphaModFix/>
          </a:blip>
          <a:srcRect/>
          <a:stretch>
            <a:fillRect/>
          </a:stretch>
        </p:blipFill>
        <p:spPr>
          <a:xfrm>
            <a:off x="7752184" y="3695110"/>
            <a:ext cx="3844504" cy="2745008"/>
          </a:xfrm>
          <a:prstGeom prst="rect">
            <a:avLst/>
          </a:prstGeom>
          <a:noFill/>
          <a:ln>
            <a:noFill/>
          </a:ln>
        </p:spPr>
      </p:pic>
    </p:spTree>
    <p:extLst>
      <p:ext uri="{BB962C8B-B14F-4D97-AF65-F5344CB8AC3E}">
        <p14:creationId xmlns:p14="http://schemas.microsoft.com/office/powerpoint/2010/main" val="687789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2003 Northeast Blackout</a:t>
            </a:r>
          </a:p>
        </p:txBody>
      </p:sp>
      <p:sp>
        <p:nvSpPr>
          <p:cNvPr id="3" name="Textplatzhalter 2"/>
          <p:cNvSpPr txBox="1">
            <a:spLocks noGrp="1"/>
          </p:cNvSpPr>
          <p:nvPr>
            <p:ph idx="1"/>
          </p:nvPr>
        </p:nvSpPr>
        <p:spPr/>
        <p:txBody>
          <a:bodyPr/>
          <a:lstStyle/>
          <a:p>
            <a:pPr lvl="0">
              <a:buSzPct val="45000"/>
              <a:buFont typeface="StarSymbol"/>
              <a:buChar char="●"/>
            </a:pPr>
            <a:r>
              <a:rPr lang="de-DE" dirty="0" err="1" smtClean="0"/>
              <a:t>No</a:t>
            </a:r>
            <a:r>
              <a:rPr lang="de-DE" dirty="0" smtClean="0"/>
              <a:t> </a:t>
            </a:r>
            <a:r>
              <a:rPr lang="de-DE" dirty="0" err="1" smtClean="0"/>
              <a:t>electricity</a:t>
            </a:r>
            <a:r>
              <a:rPr lang="de-DE" dirty="0" smtClean="0"/>
              <a:t> </a:t>
            </a:r>
            <a:r>
              <a:rPr lang="de-DE" dirty="0" err="1" smtClean="0"/>
              <a:t>for</a:t>
            </a:r>
            <a:r>
              <a:rPr lang="de-DE" dirty="0" smtClean="0"/>
              <a:t> </a:t>
            </a:r>
            <a:r>
              <a:rPr lang="de-DE" dirty="0" err="1" smtClean="0"/>
              <a:t>two</a:t>
            </a:r>
            <a:r>
              <a:rPr lang="de-DE" dirty="0" smtClean="0"/>
              <a:t> </a:t>
            </a:r>
            <a:r>
              <a:rPr lang="de-DE" dirty="0" err="1" smtClean="0"/>
              <a:t>days</a:t>
            </a:r>
            <a:r>
              <a:rPr lang="de-DE" dirty="0" smtClean="0"/>
              <a:t> in USA/Kanada</a:t>
            </a:r>
            <a:endParaRPr lang="de-DE" dirty="0"/>
          </a:p>
          <a:p>
            <a:pPr lvl="0">
              <a:buSzPct val="45000"/>
              <a:buFont typeface="StarSymbol"/>
              <a:buChar char="●"/>
            </a:pPr>
            <a:r>
              <a:rPr lang="de-DE" dirty="0"/>
              <a:t>~ 10 </a:t>
            </a:r>
            <a:r>
              <a:rPr lang="de-DE" dirty="0" err="1" smtClean="0"/>
              <a:t>deaths</a:t>
            </a:r>
            <a:r>
              <a:rPr lang="de-DE" dirty="0" smtClean="0"/>
              <a:t>, </a:t>
            </a:r>
            <a:r>
              <a:rPr lang="de-DE" dirty="0"/>
              <a:t>45 Millionen </a:t>
            </a:r>
            <a:r>
              <a:rPr lang="de-DE" dirty="0" err="1" smtClean="0"/>
              <a:t>people</a:t>
            </a:r>
            <a:r>
              <a:rPr lang="de-DE" dirty="0" smtClean="0"/>
              <a:t> </a:t>
            </a:r>
            <a:r>
              <a:rPr lang="de-DE" dirty="0" err="1" smtClean="0"/>
              <a:t>affected</a:t>
            </a:r>
            <a:endParaRPr lang="de-DE" dirty="0" smtClean="0"/>
          </a:p>
          <a:p>
            <a:pPr lvl="0">
              <a:buSzPct val="45000"/>
              <a:buFont typeface="StarSymbol"/>
              <a:buChar char="●"/>
            </a:pPr>
            <a:r>
              <a:rPr lang="de-DE" dirty="0" smtClean="0"/>
              <a:t>Bug </a:t>
            </a:r>
            <a:r>
              <a:rPr lang="de-DE" dirty="0" err="1" smtClean="0"/>
              <a:t>supressed</a:t>
            </a:r>
            <a:r>
              <a:rPr lang="de-DE" dirty="0" smtClean="0"/>
              <a:t> </a:t>
            </a:r>
            <a:r>
              <a:rPr lang="de-DE" dirty="0" err="1" smtClean="0"/>
              <a:t>local</a:t>
            </a:r>
            <a:r>
              <a:rPr lang="de-DE" dirty="0" smtClean="0"/>
              <a:t> </a:t>
            </a:r>
            <a:r>
              <a:rPr lang="de-DE" dirty="0" err="1" smtClean="0"/>
              <a:t>alarm</a:t>
            </a:r>
            <a:r>
              <a:rPr lang="de-DE" dirty="0" smtClean="0"/>
              <a:t>, so </a:t>
            </a:r>
            <a:r>
              <a:rPr lang="de-DE" dirty="0" err="1" smtClean="0"/>
              <a:t>problem</a:t>
            </a:r>
            <a:r>
              <a:rPr lang="de-DE" dirty="0" smtClean="0"/>
              <a:t> </a:t>
            </a:r>
            <a:r>
              <a:rPr lang="de-DE" dirty="0" err="1" smtClean="0"/>
              <a:t>could</a:t>
            </a:r>
            <a:r>
              <a:rPr lang="de-DE" dirty="0" smtClean="0"/>
              <a:t> </a:t>
            </a:r>
            <a:r>
              <a:rPr lang="de-DE" dirty="0" err="1" smtClean="0"/>
              <a:t>spread</a:t>
            </a:r>
            <a:endParaRPr lang="de-DE" dirty="0"/>
          </a:p>
        </p:txBody>
      </p:sp>
      <p:sp>
        <p:nvSpPr>
          <p:cNvPr id="8" name="Foliennummernplatzhalter 3"/>
          <p:cNvSpPr>
            <a:spLocks noGrp="1"/>
          </p:cNvSpPr>
          <p:nvPr>
            <p:ph type="sldNum" sz="quarter" idx="12"/>
          </p:nvPr>
        </p:nvSpPr>
        <p:spPr/>
        <p:txBody>
          <a:bodyPr/>
          <a:lstStyle/>
          <a:p>
            <a:pPr lvl="0"/>
            <a:fld id="{86E37577-3BA6-466A-884C-48A306972FE6}" type="slidenum">
              <a:t>21</a:t>
            </a:fld>
            <a:endParaRPr lang="en-GB"/>
          </a:p>
        </p:txBody>
      </p:sp>
      <p:pic>
        <p:nvPicPr>
          <p:cNvPr id="4" name="Grafik 3"/>
          <p:cNvPicPr>
            <a:picLocks noChangeAspect="1"/>
          </p:cNvPicPr>
          <p:nvPr/>
        </p:nvPicPr>
        <p:blipFill>
          <a:blip r:embed="rId3">
            <a:lum/>
            <a:alphaModFix/>
          </a:blip>
          <a:srcRect/>
          <a:stretch>
            <a:fillRect/>
          </a:stretch>
        </p:blipFill>
        <p:spPr>
          <a:xfrm>
            <a:off x="4800082" y="3662218"/>
            <a:ext cx="2088007" cy="2428948"/>
          </a:xfrm>
          <a:prstGeom prst="rect">
            <a:avLst/>
          </a:prstGeom>
          <a:noFill/>
          <a:ln>
            <a:noFill/>
          </a:ln>
        </p:spPr>
      </p:pic>
      <p:sp>
        <p:nvSpPr>
          <p:cNvPr id="5" name="Textfeld 4"/>
          <p:cNvSpPr txBox="1"/>
          <p:nvPr/>
        </p:nvSpPr>
        <p:spPr>
          <a:xfrm>
            <a:off x="3359697" y="6273729"/>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179" dirty="0">
                <a:latin typeface="Ubuntu" pitchFamily="18"/>
                <a:ea typeface="Droid Sans Fallback" pitchFamily="2"/>
                <a:cs typeface="FreeSans" pitchFamily="2"/>
                <a:hlinkClick r:id="rId4"/>
              </a:rPr>
              <a:t>https://en.wikipedia.org/wiki/Northeast_blackout_of_2003</a:t>
            </a:r>
          </a:p>
        </p:txBody>
      </p:sp>
    </p:spTree>
    <p:extLst>
      <p:ext uri="{BB962C8B-B14F-4D97-AF65-F5344CB8AC3E}">
        <p14:creationId xmlns:p14="http://schemas.microsoft.com/office/powerpoint/2010/main" val="2320963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USS Yorktown</a:t>
            </a:r>
          </a:p>
        </p:txBody>
      </p:sp>
      <p:sp>
        <p:nvSpPr>
          <p:cNvPr id="3" name="Textplatzhalter 2"/>
          <p:cNvSpPr txBox="1">
            <a:spLocks noGrp="1"/>
          </p:cNvSpPr>
          <p:nvPr>
            <p:ph idx="1"/>
          </p:nvPr>
        </p:nvSpPr>
        <p:spPr/>
        <p:txBody>
          <a:bodyPr/>
          <a:lstStyle/>
          <a:p>
            <a:pPr lvl="0">
              <a:buSzPct val="45000"/>
              <a:buFont typeface="StarSymbol"/>
              <a:buChar char="●"/>
            </a:pPr>
            <a:r>
              <a:rPr lang="en-GB"/>
              <a:t>Testbed for “Smart Ship” program</a:t>
            </a:r>
          </a:p>
          <a:p>
            <a:pPr lvl="0">
              <a:buSzPct val="45000"/>
              <a:buFont typeface="StarSymbol"/>
              <a:buChar char="●"/>
            </a:pPr>
            <a:r>
              <a:rPr lang="en-GB"/>
              <a:t>Ship-wide system crash on Sep 21, 1997 (including engines)</a:t>
            </a:r>
          </a:p>
        </p:txBody>
      </p:sp>
      <p:sp>
        <p:nvSpPr>
          <p:cNvPr id="8" name="Foliennummernplatzhalter 3"/>
          <p:cNvSpPr>
            <a:spLocks noGrp="1"/>
          </p:cNvSpPr>
          <p:nvPr>
            <p:ph type="sldNum" sz="quarter" idx="12"/>
          </p:nvPr>
        </p:nvSpPr>
        <p:spPr/>
        <p:txBody>
          <a:bodyPr/>
          <a:lstStyle/>
          <a:p>
            <a:pPr lvl="0"/>
            <a:fld id="{90EB5286-9E48-472A-A856-298F73E4C1F2}" type="slidenum">
              <a:t>22</a:t>
            </a:fld>
            <a:endParaRPr lang="en-GB"/>
          </a:p>
        </p:txBody>
      </p:sp>
      <p:pic>
        <p:nvPicPr>
          <p:cNvPr id="4" name="Grafik 3"/>
          <p:cNvPicPr>
            <a:picLocks noChangeAspect="1"/>
          </p:cNvPicPr>
          <p:nvPr/>
        </p:nvPicPr>
        <p:blipFill>
          <a:blip r:embed="rId3">
            <a:lum/>
            <a:alphaModFix/>
          </a:blip>
          <a:srcRect/>
          <a:stretch>
            <a:fillRect/>
          </a:stretch>
        </p:blipFill>
        <p:spPr>
          <a:xfrm>
            <a:off x="4397652" y="3461804"/>
            <a:ext cx="3330821" cy="2297941"/>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179">
                <a:latin typeface="Ubuntu" pitchFamily="18"/>
                <a:ea typeface="Droid Sans Fallback" pitchFamily="2"/>
                <a:cs typeface="FreeSans" pitchFamily="2"/>
                <a:hlinkClick r:id="rId4"/>
              </a:rPr>
              <a:t>https://en.wikipedia.org/wiki/USS_Yorktown_%28CG-48%29</a:t>
            </a:r>
          </a:p>
        </p:txBody>
      </p:sp>
    </p:spTree>
    <p:extLst>
      <p:ext uri="{BB962C8B-B14F-4D97-AF65-F5344CB8AC3E}">
        <p14:creationId xmlns:p14="http://schemas.microsoft.com/office/powerpoint/2010/main" val="232850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609600" y="492195"/>
            <a:ext cx="10972800" cy="707886"/>
          </a:xfrm>
        </p:spPr>
        <p:txBody>
          <a:bodyPr>
            <a:spAutoFit/>
          </a:bodyPr>
          <a:lstStyle/>
          <a:p>
            <a:pPr lvl="0"/>
            <a:r>
              <a:rPr lang="en-GB"/>
              <a:t>Mars Global Surveyor</a:t>
            </a:r>
          </a:p>
        </p:txBody>
      </p:sp>
      <p:sp>
        <p:nvSpPr>
          <p:cNvPr id="3" name="Textplatzhalter 2"/>
          <p:cNvSpPr txBox="1">
            <a:spLocks noGrp="1"/>
          </p:cNvSpPr>
          <p:nvPr>
            <p:ph idx="1"/>
          </p:nvPr>
        </p:nvSpPr>
        <p:spPr/>
        <p:txBody>
          <a:bodyPr/>
          <a:lstStyle/>
          <a:p>
            <a:pPr lvl="0">
              <a:buSzPct val="45000"/>
              <a:buFont typeface="StarSymbol"/>
              <a:buChar char="●"/>
            </a:pPr>
            <a:r>
              <a:rPr lang="en-GB" dirty="0"/>
              <a:t>Contact lost in 2006</a:t>
            </a:r>
          </a:p>
          <a:p>
            <a:pPr lvl="0">
              <a:buSzPct val="45000"/>
              <a:buFont typeface="StarSymbol"/>
              <a:buChar char="●"/>
            </a:pPr>
            <a:r>
              <a:rPr lang="en-GB" dirty="0"/>
              <a:t>End of successful 10-year mission</a:t>
            </a:r>
          </a:p>
        </p:txBody>
      </p:sp>
      <p:sp>
        <p:nvSpPr>
          <p:cNvPr id="8" name="Foliennummernplatzhalter 3"/>
          <p:cNvSpPr>
            <a:spLocks noGrp="1"/>
          </p:cNvSpPr>
          <p:nvPr>
            <p:ph type="sldNum" sz="quarter" idx="12"/>
          </p:nvPr>
        </p:nvSpPr>
        <p:spPr/>
        <p:txBody>
          <a:bodyPr/>
          <a:lstStyle/>
          <a:p>
            <a:pPr lvl="0"/>
            <a:fld id="{D5076487-598B-4C88-A7FC-8AFE71116C4B}" type="slidenum">
              <a:t>23</a:t>
            </a:fld>
            <a:endParaRPr lang="en-GB"/>
          </a:p>
        </p:txBody>
      </p:sp>
      <p:pic>
        <p:nvPicPr>
          <p:cNvPr id="4" name="Grafik 3"/>
          <p:cNvPicPr>
            <a:picLocks noChangeAspect="1"/>
          </p:cNvPicPr>
          <p:nvPr/>
        </p:nvPicPr>
        <p:blipFill>
          <a:blip r:embed="rId3">
            <a:lum/>
            <a:alphaModFix/>
          </a:blip>
          <a:srcRect/>
          <a:stretch>
            <a:fillRect/>
          </a:stretch>
        </p:blipFill>
        <p:spPr>
          <a:xfrm>
            <a:off x="4573334" y="3004631"/>
            <a:ext cx="2697966" cy="312966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270">
                <a:latin typeface="Ubuntu" pitchFamily="18"/>
                <a:ea typeface="Droid Sans Fallback" pitchFamily="2"/>
                <a:cs typeface="FreeSans" pitchFamily="2"/>
                <a:hlinkClick r:id="rId4"/>
              </a:rPr>
              <a:t>https://en.wikipedia.org/wiki/Mars_Global_Surveyor</a:t>
            </a:r>
          </a:p>
        </p:txBody>
      </p:sp>
    </p:spTree>
    <p:extLst>
      <p:ext uri="{BB962C8B-B14F-4D97-AF65-F5344CB8AC3E}">
        <p14:creationId xmlns:p14="http://schemas.microsoft.com/office/powerpoint/2010/main" val="420852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609600" y="492195"/>
            <a:ext cx="10972800" cy="707886"/>
          </a:xfrm>
        </p:spPr>
        <p:txBody>
          <a:bodyPr>
            <a:spAutoFit/>
          </a:bodyPr>
          <a:lstStyle/>
          <a:p>
            <a:pPr lvl="0"/>
            <a:r>
              <a:rPr lang="en-GB"/>
              <a:t>Toyota Acceleration Bug</a:t>
            </a:r>
          </a:p>
        </p:txBody>
      </p:sp>
      <p:sp>
        <p:nvSpPr>
          <p:cNvPr id="3" name="Textplatzhalter 2"/>
          <p:cNvSpPr txBox="1">
            <a:spLocks noGrp="1"/>
          </p:cNvSpPr>
          <p:nvPr>
            <p:ph idx="1"/>
          </p:nvPr>
        </p:nvSpPr>
        <p:spPr/>
        <p:txBody>
          <a:bodyPr/>
          <a:lstStyle/>
          <a:p>
            <a:pPr lvl="0">
              <a:buSzPct val="45000"/>
              <a:buFont typeface="StarSymbol"/>
              <a:buChar char="●"/>
            </a:pPr>
            <a:r>
              <a:rPr lang="en-GB"/>
              <a:t>Causes “unintended acceleration”</a:t>
            </a:r>
          </a:p>
          <a:p>
            <a:pPr lvl="0">
              <a:buSzPct val="45000"/>
              <a:buFont typeface="StarSymbol"/>
              <a:buChar char="●"/>
            </a:pPr>
            <a:r>
              <a:rPr lang="en-GB"/>
              <a:t>May have caused up to 89 deaths</a:t>
            </a:r>
          </a:p>
        </p:txBody>
      </p:sp>
      <p:sp>
        <p:nvSpPr>
          <p:cNvPr id="8" name="Foliennummernplatzhalter 3"/>
          <p:cNvSpPr>
            <a:spLocks noGrp="1"/>
          </p:cNvSpPr>
          <p:nvPr>
            <p:ph type="sldNum" sz="quarter" idx="12"/>
          </p:nvPr>
        </p:nvSpPr>
        <p:spPr/>
        <p:txBody>
          <a:bodyPr/>
          <a:lstStyle/>
          <a:p>
            <a:pPr lvl="0"/>
            <a:fld id="{A8AEA6D7-8B7E-425D-A121-204CA8C8D5C1}" type="slidenum">
              <a:t>24</a:t>
            </a:fld>
            <a:endParaRPr lang="en-GB"/>
          </a:p>
        </p:txBody>
      </p:sp>
      <p:pic>
        <p:nvPicPr>
          <p:cNvPr id="4" name="Grafik 3"/>
          <p:cNvPicPr>
            <a:picLocks noChangeAspect="1"/>
          </p:cNvPicPr>
          <p:nvPr/>
        </p:nvPicPr>
        <p:blipFill>
          <a:blip r:embed="rId3">
            <a:lum/>
            <a:alphaModFix/>
          </a:blip>
          <a:srcRect/>
          <a:stretch>
            <a:fillRect/>
          </a:stretch>
        </p:blipFill>
        <p:spPr>
          <a:xfrm>
            <a:off x="4528271" y="3657734"/>
            <a:ext cx="2401456" cy="156352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http://www.toyota-global.com/showroom/emblem/passion/</a:t>
            </a:r>
          </a:p>
        </p:txBody>
      </p:sp>
    </p:spTree>
    <p:extLst>
      <p:ext uri="{BB962C8B-B14F-4D97-AF65-F5344CB8AC3E}">
        <p14:creationId xmlns:p14="http://schemas.microsoft.com/office/powerpoint/2010/main" val="424359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Corrupted Blood Incident</a:t>
            </a:r>
          </a:p>
        </p:txBody>
      </p:sp>
      <p:sp>
        <p:nvSpPr>
          <p:cNvPr id="3" name="Textplatzhalter 2"/>
          <p:cNvSpPr txBox="1">
            <a:spLocks noGrp="1"/>
          </p:cNvSpPr>
          <p:nvPr>
            <p:ph idx="1"/>
          </p:nvPr>
        </p:nvSpPr>
        <p:spPr/>
        <p:txBody>
          <a:bodyPr/>
          <a:lstStyle/>
          <a:p>
            <a:pPr lvl="0">
              <a:buSzPct val="45000"/>
              <a:buFont typeface="StarSymbol"/>
              <a:buChar char="●"/>
            </a:pPr>
            <a:r>
              <a:rPr lang="de-DE" dirty="0" err="1" smtClean="0"/>
              <a:t>Unintended</a:t>
            </a:r>
            <a:r>
              <a:rPr lang="de-DE" dirty="0" smtClean="0"/>
              <a:t> </a:t>
            </a:r>
            <a:r>
              <a:rPr lang="de-DE" dirty="0" err="1" smtClean="0"/>
              <a:t>pandemy</a:t>
            </a:r>
            <a:r>
              <a:rPr lang="de-DE" dirty="0" smtClean="0"/>
              <a:t> in </a:t>
            </a:r>
            <a:r>
              <a:rPr lang="de-DE" dirty="0" err="1" smtClean="0"/>
              <a:t>WoW</a:t>
            </a:r>
            <a:r>
              <a:rPr lang="de-DE" dirty="0" smtClean="0"/>
              <a:t>, </a:t>
            </a:r>
            <a:r>
              <a:rPr lang="de-DE" dirty="0"/>
              <a:t>2005, 1 </a:t>
            </a:r>
            <a:r>
              <a:rPr lang="de-DE" dirty="0" err="1" smtClean="0"/>
              <a:t>week</a:t>
            </a:r>
            <a:endParaRPr lang="de-DE" dirty="0"/>
          </a:p>
          <a:p>
            <a:pPr lvl="0">
              <a:buSzPct val="45000"/>
              <a:buFont typeface="StarSymbol"/>
              <a:buChar char="●"/>
            </a:pPr>
            <a:r>
              <a:rPr lang="de-DE" dirty="0" smtClean="0"/>
              <a:t>Was </a:t>
            </a:r>
            <a:r>
              <a:rPr lang="de-DE" dirty="0" err="1" smtClean="0"/>
              <a:t>used</a:t>
            </a:r>
            <a:r>
              <a:rPr lang="de-DE" dirty="0" smtClean="0"/>
              <a:t> </a:t>
            </a:r>
            <a:r>
              <a:rPr lang="de-DE" dirty="0" err="1" smtClean="0"/>
              <a:t>later</a:t>
            </a:r>
            <a:r>
              <a:rPr lang="de-DE" dirty="0" smtClean="0"/>
              <a:t> </a:t>
            </a:r>
            <a:r>
              <a:rPr lang="de-DE" dirty="0" err="1" smtClean="0"/>
              <a:t>by</a:t>
            </a:r>
            <a:r>
              <a:rPr lang="de-DE" dirty="0" smtClean="0"/>
              <a:t> </a:t>
            </a:r>
            <a:r>
              <a:rPr lang="de-DE" dirty="0" err="1" smtClean="0"/>
              <a:t>epidemiologists</a:t>
            </a:r>
            <a:r>
              <a:rPr lang="de-DE" dirty="0" smtClean="0"/>
              <a:t> </a:t>
            </a:r>
            <a:r>
              <a:rPr lang="de-DE" dirty="0" err="1" smtClean="0"/>
              <a:t>to</a:t>
            </a:r>
            <a:r>
              <a:rPr lang="de-DE" dirty="0" smtClean="0"/>
              <a:t> </a:t>
            </a:r>
            <a:r>
              <a:rPr lang="de-DE" dirty="0" err="1" smtClean="0"/>
              <a:t>study</a:t>
            </a:r>
            <a:r>
              <a:rPr lang="de-DE" dirty="0" smtClean="0"/>
              <a:t> </a:t>
            </a:r>
            <a:r>
              <a:rPr lang="de-DE" dirty="0" err="1" smtClean="0"/>
              <a:t>how</a:t>
            </a:r>
            <a:r>
              <a:rPr lang="de-DE" dirty="0" smtClean="0"/>
              <a:t> </a:t>
            </a:r>
            <a:r>
              <a:rPr lang="de-DE" dirty="0" err="1" smtClean="0"/>
              <a:t>deseases</a:t>
            </a:r>
            <a:r>
              <a:rPr lang="de-DE" dirty="0" smtClean="0"/>
              <a:t> </a:t>
            </a:r>
            <a:r>
              <a:rPr lang="de-DE" dirty="0" err="1" smtClean="0"/>
              <a:t>spread</a:t>
            </a:r>
            <a:endParaRPr lang="de-DE" dirty="0"/>
          </a:p>
        </p:txBody>
      </p:sp>
      <p:sp>
        <p:nvSpPr>
          <p:cNvPr id="8" name="Foliennummernplatzhalter 3"/>
          <p:cNvSpPr>
            <a:spLocks noGrp="1"/>
          </p:cNvSpPr>
          <p:nvPr>
            <p:ph type="sldNum" sz="quarter" idx="12"/>
          </p:nvPr>
        </p:nvSpPr>
        <p:spPr/>
        <p:txBody>
          <a:bodyPr/>
          <a:lstStyle/>
          <a:p>
            <a:pPr lvl="0"/>
            <a:fld id="{E2EA23A7-9251-4187-B6F5-39C8CE4F6D01}" type="slidenum">
              <a:t>25</a:t>
            </a:fld>
            <a:endParaRPr lang="en-GB"/>
          </a:p>
        </p:txBody>
      </p:sp>
      <p:pic>
        <p:nvPicPr>
          <p:cNvPr id="4" name="Grafik 3"/>
          <p:cNvPicPr>
            <a:picLocks noChangeAspect="1"/>
          </p:cNvPicPr>
          <p:nvPr/>
        </p:nvPicPr>
        <p:blipFill>
          <a:blip r:embed="rId3">
            <a:lum/>
            <a:alphaModFix/>
          </a:blip>
          <a:srcRect/>
          <a:stretch>
            <a:fillRect/>
          </a:stretch>
        </p:blipFill>
        <p:spPr>
          <a:xfrm>
            <a:off x="4397651" y="3354694"/>
            <a:ext cx="3396132" cy="2719518"/>
          </a:xfrm>
          <a:prstGeom prst="rect">
            <a:avLst/>
          </a:prstGeom>
          <a:noFill/>
          <a:ln>
            <a:noFill/>
          </a:ln>
        </p:spPr>
      </p:pic>
      <p:sp>
        <p:nvSpPr>
          <p:cNvPr id="5" name="Textfeld 4"/>
          <p:cNvSpPr txBox="1"/>
          <p:nvPr/>
        </p:nvSpPr>
        <p:spPr>
          <a:xfrm>
            <a:off x="2999657" y="634897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4"/>
              </a:rPr>
              <a:t>https://en.wikipedia.org/wiki/File:WoW_Corrupted_Blood_Plague.jpg</a:t>
            </a:r>
          </a:p>
        </p:txBody>
      </p:sp>
    </p:spTree>
    <p:extLst>
      <p:ext uri="{BB962C8B-B14F-4D97-AF65-F5344CB8AC3E}">
        <p14:creationId xmlns:p14="http://schemas.microsoft.com/office/powerpoint/2010/main" val="3429742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Hamburg-Altona Railway Switch</a:t>
            </a:r>
          </a:p>
        </p:txBody>
      </p:sp>
      <p:sp>
        <p:nvSpPr>
          <p:cNvPr id="3" name="Textplatzhalter 2"/>
          <p:cNvSpPr txBox="1">
            <a:spLocks noGrp="1"/>
          </p:cNvSpPr>
          <p:nvPr>
            <p:ph idx="1"/>
          </p:nvPr>
        </p:nvSpPr>
        <p:spPr/>
        <p:txBody>
          <a:bodyPr/>
          <a:lstStyle/>
          <a:p>
            <a:pPr lvl="0">
              <a:buSzPct val="45000"/>
              <a:buFont typeface="StarSymbol"/>
              <a:buChar char="●"/>
            </a:pPr>
            <a:r>
              <a:rPr lang="de-DE" dirty="0"/>
              <a:t>Computer “upgrade” </a:t>
            </a:r>
            <a:r>
              <a:rPr lang="de-DE" dirty="0" err="1" smtClean="0"/>
              <a:t>of</a:t>
            </a:r>
            <a:r>
              <a:rPr lang="de-DE" dirty="0" smtClean="0"/>
              <a:t> </a:t>
            </a:r>
            <a:r>
              <a:rPr lang="de-DE" dirty="0" err="1" smtClean="0"/>
              <a:t>switch</a:t>
            </a:r>
            <a:r>
              <a:rPr lang="de-DE" dirty="0" smtClean="0"/>
              <a:t> </a:t>
            </a:r>
            <a:r>
              <a:rPr lang="de-DE" dirty="0" err="1" smtClean="0"/>
              <a:t>systems</a:t>
            </a:r>
            <a:endParaRPr lang="de-DE" dirty="0" smtClean="0"/>
          </a:p>
          <a:p>
            <a:pPr lvl="0">
              <a:buSzPct val="45000"/>
              <a:buFont typeface="StarSymbol"/>
              <a:buChar char="●"/>
            </a:pPr>
            <a:r>
              <a:rPr lang="de-DE" dirty="0" err="1" smtClean="0"/>
              <a:t>Entire</a:t>
            </a:r>
            <a:r>
              <a:rPr lang="de-DE" dirty="0" smtClean="0"/>
              <a:t> </a:t>
            </a:r>
            <a:r>
              <a:rPr lang="de-DE" dirty="0" err="1" smtClean="0"/>
              <a:t>station</a:t>
            </a:r>
            <a:r>
              <a:rPr lang="de-DE" dirty="0" smtClean="0"/>
              <a:t> </a:t>
            </a:r>
            <a:r>
              <a:rPr lang="de-DE" dirty="0" err="1" smtClean="0"/>
              <a:t>had</a:t>
            </a:r>
            <a:r>
              <a:rPr lang="de-DE" dirty="0" smtClean="0"/>
              <a:t> </a:t>
            </a:r>
            <a:r>
              <a:rPr lang="de-DE" dirty="0" err="1" smtClean="0"/>
              <a:t>to</a:t>
            </a:r>
            <a:r>
              <a:rPr lang="de-DE" dirty="0" smtClean="0"/>
              <a:t> </a:t>
            </a:r>
            <a:r>
              <a:rPr lang="de-DE" dirty="0" err="1" smtClean="0"/>
              <a:t>be</a:t>
            </a:r>
            <a:r>
              <a:rPr lang="de-DE" dirty="0" smtClean="0"/>
              <a:t> </a:t>
            </a:r>
            <a:r>
              <a:rPr lang="de-DE" dirty="0" err="1" smtClean="0"/>
              <a:t>shut</a:t>
            </a:r>
            <a:r>
              <a:rPr lang="de-DE" dirty="0" smtClean="0"/>
              <a:t> down </a:t>
            </a:r>
            <a:r>
              <a:rPr lang="de-DE" dirty="0" err="1" smtClean="0"/>
              <a:t>for</a:t>
            </a:r>
            <a:r>
              <a:rPr lang="de-DE" dirty="0" smtClean="0"/>
              <a:t> 2 </a:t>
            </a:r>
            <a:r>
              <a:rPr lang="de-DE" dirty="0" err="1" smtClean="0"/>
              <a:t>days</a:t>
            </a:r>
            <a:r>
              <a:rPr lang="de-DE" dirty="0" smtClean="0"/>
              <a:t>, 100,000s </a:t>
            </a:r>
            <a:r>
              <a:rPr lang="de-DE" dirty="0" err="1" smtClean="0"/>
              <a:t>of</a:t>
            </a:r>
            <a:r>
              <a:rPr lang="de-DE" dirty="0" smtClean="0"/>
              <a:t> </a:t>
            </a:r>
            <a:r>
              <a:rPr lang="de-DE" dirty="0" err="1" smtClean="0"/>
              <a:t>passengers</a:t>
            </a:r>
            <a:r>
              <a:rPr lang="de-DE" dirty="0" smtClean="0"/>
              <a:t> </a:t>
            </a:r>
            <a:r>
              <a:rPr lang="de-DE" dirty="0" err="1" smtClean="0"/>
              <a:t>affected</a:t>
            </a:r>
            <a:endParaRPr lang="de-DE" dirty="0" smtClean="0"/>
          </a:p>
          <a:p>
            <a:pPr lvl="0">
              <a:buSzPct val="45000"/>
              <a:buFont typeface="StarSymbol"/>
              <a:buChar char="●"/>
            </a:pPr>
            <a:r>
              <a:rPr lang="de-DE" dirty="0" err="1" smtClean="0"/>
              <a:t>Stackoverflow</a:t>
            </a:r>
            <a:r>
              <a:rPr lang="de-DE" dirty="0" smtClean="0"/>
              <a:t> + </a:t>
            </a:r>
            <a:r>
              <a:rPr lang="de-DE" dirty="0" err="1" smtClean="0"/>
              <a:t>error</a:t>
            </a:r>
            <a:r>
              <a:rPr lang="de-DE" dirty="0" smtClean="0"/>
              <a:t> in </a:t>
            </a:r>
            <a:r>
              <a:rPr lang="de-DE" dirty="0" err="1" smtClean="0"/>
              <a:t>code</a:t>
            </a:r>
            <a:r>
              <a:rPr lang="de-DE" dirty="0" smtClean="0"/>
              <a:t> </a:t>
            </a:r>
            <a:r>
              <a:rPr lang="de-DE" dirty="0" err="1" smtClean="0"/>
              <a:t>to</a:t>
            </a:r>
            <a:r>
              <a:rPr lang="de-DE" dirty="0" smtClean="0"/>
              <a:t> catch </a:t>
            </a:r>
            <a:r>
              <a:rPr lang="de-DE" dirty="0" err="1" smtClean="0"/>
              <a:t>stack</a:t>
            </a:r>
            <a:r>
              <a:rPr lang="de-DE" dirty="0" smtClean="0"/>
              <a:t> </a:t>
            </a:r>
            <a:r>
              <a:rPr lang="de-DE" dirty="0" err="1" smtClean="0"/>
              <a:t>overflow</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B2B6A0F1-CDE3-4D0B-BBC0-0120AE997D7C}" type="slidenum">
              <a:t>26</a:t>
            </a:fld>
            <a:endParaRPr lang="en-GB"/>
          </a:p>
        </p:txBody>
      </p:sp>
      <p:sp>
        <p:nvSpPr>
          <p:cNvPr id="4" name="Textfeld 3"/>
          <p:cNvSpPr txBox="1"/>
          <p:nvPr/>
        </p:nvSpPr>
        <p:spPr>
          <a:xfrm>
            <a:off x="5948897" y="6495094"/>
            <a:ext cx="6192688" cy="346215"/>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https://en.wikipedia.org/.../media/</a:t>
            </a:r>
            <a:r>
              <a:rPr lang="en-GB" sz="1270" dirty="0" err="1">
                <a:latin typeface="Ubuntu" pitchFamily="18"/>
                <a:ea typeface="Droid Sans Fallback" pitchFamily="2"/>
                <a:cs typeface="FreeSans" pitchFamily="2"/>
                <a:hlinkClick r:id="rId3"/>
              </a:rPr>
              <a:t>File:Bahnhof_Hamburg_Altona.JPG</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4">
            <a:lum/>
            <a:alphaModFix/>
          </a:blip>
          <a:srcRect/>
          <a:stretch>
            <a:fillRect/>
          </a:stretch>
        </p:blipFill>
        <p:spPr>
          <a:xfrm>
            <a:off x="8103425" y="3972222"/>
            <a:ext cx="3495517" cy="2332196"/>
          </a:xfrm>
          <a:prstGeom prst="rect">
            <a:avLst/>
          </a:prstGeom>
          <a:noFill/>
          <a:ln>
            <a:noFill/>
          </a:ln>
        </p:spPr>
      </p:pic>
    </p:spTree>
    <p:extLst>
      <p:ext uri="{BB962C8B-B14F-4D97-AF65-F5344CB8AC3E}">
        <p14:creationId xmlns:p14="http://schemas.microsoft.com/office/powerpoint/2010/main" val="337025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EA3522-6B0F-4BF5-B7E0-ED80150D9D35}"/>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126038DC-17E2-4C16-ACA9-1DE0876D7634}"/>
              </a:ext>
            </a:extLst>
          </p:cNvPr>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045ED138-0940-4758-9625-B1D20E3105DF}"/>
              </a:ext>
            </a:extLst>
          </p:cNvPr>
          <p:cNvSpPr>
            <a:spLocks noGrp="1"/>
          </p:cNvSpPr>
          <p:nvPr>
            <p:ph type="sldNum" sz="quarter" idx="12"/>
          </p:nvPr>
        </p:nvSpPr>
        <p:spPr/>
        <p:txBody>
          <a:bodyPr/>
          <a:lstStyle/>
          <a:p>
            <a:pPr>
              <a:defRPr/>
            </a:pPr>
            <a:fld id="{C0B85308-4B91-4084-B5EB-6B176834447A}" type="slidenum">
              <a:rPr lang="de-DE" smtClean="0"/>
              <a:pPr>
                <a:defRPr/>
              </a:pPr>
              <a:t>27</a:t>
            </a:fld>
            <a:endParaRPr lang="de-DE"/>
          </a:p>
        </p:txBody>
      </p:sp>
      <p:pic>
        <p:nvPicPr>
          <p:cNvPr id="5" name="Grafik 4">
            <a:extLst>
              <a:ext uri="{FF2B5EF4-FFF2-40B4-BE49-F238E27FC236}">
                <a16:creationId xmlns:a16="http://schemas.microsoft.com/office/drawing/2014/main" id="{D5145775-D1B7-4D27-A94F-9CF7C668D5E7}"/>
              </a:ext>
            </a:extLst>
          </p:cNvPr>
          <p:cNvPicPr>
            <a:picLocks noChangeAspect="1"/>
          </p:cNvPicPr>
          <p:nvPr/>
        </p:nvPicPr>
        <p:blipFill>
          <a:blip r:embed="rId3"/>
          <a:stretch>
            <a:fillRect/>
          </a:stretch>
        </p:blipFill>
        <p:spPr>
          <a:xfrm>
            <a:off x="1876425" y="285750"/>
            <a:ext cx="8439150" cy="6286500"/>
          </a:xfrm>
          <a:prstGeom prst="rect">
            <a:avLst/>
          </a:prstGeom>
        </p:spPr>
      </p:pic>
    </p:spTree>
    <p:extLst>
      <p:ext uri="{BB962C8B-B14F-4D97-AF65-F5344CB8AC3E}">
        <p14:creationId xmlns:p14="http://schemas.microsoft.com/office/powerpoint/2010/main" val="1297750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78AE00-71B0-40F4-A576-2F0B1F8ECEF2}"/>
              </a:ext>
            </a:extLst>
          </p:cNvPr>
          <p:cNvSpPr>
            <a:spLocks noGrp="1"/>
          </p:cNvSpPr>
          <p:nvPr>
            <p:ph type="title"/>
          </p:nvPr>
        </p:nvSpPr>
        <p:spPr/>
        <p:txBody>
          <a:bodyPr/>
          <a:lstStyle/>
          <a:p>
            <a:r>
              <a:rPr lang="en-US" dirty="0"/>
              <a:t>Boing 737 Max</a:t>
            </a:r>
          </a:p>
        </p:txBody>
      </p:sp>
      <p:sp>
        <p:nvSpPr>
          <p:cNvPr id="3" name="Inhaltsplatzhalter 2">
            <a:extLst>
              <a:ext uri="{FF2B5EF4-FFF2-40B4-BE49-F238E27FC236}">
                <a16:creationId xmlns:a16="http://schemas.microsoft.com/office/drawing/2014/main" id="{6E595C1B-C904-459C-A7D3-CC76FDFF3924}"/>
              </a:ext>
            </a:extLst>
          </p:cNvPr>
          <p:cNvSpPr>
            <a:spLocks noGrp="1"/>
          </p:cNvSpPr>
          <p:nvPr>
            <p:ph idx="1"/>
          </p:nvPr>
        </p:nvSpPr>
        <p:spPr/>
        <p:txBody>
          <a:bodyPr/>
          <a:lstStyle/>
          <a:p>
            <a:r>
              <a:rPr lang="en-US" sz="1400" dirty="0">
                <a:hlinkClick r:id="rId3"/>
              </a:rPr>
              <a:t>https://www.seattletimes.com/business/boeing-aerospace/failed-certification-faa-missed-safety-issues-in-the-737-max-system-implicated-in-the-lion-air-crash/</a:t>
            </a:r>
            <a:endParaRPr lang="en-US" sz="1400" dirty="0"/>
          </a:p>
          <a:p>
            <a:r>
              <a:rPr lang="en-US" dirty="0" smtClean="0"/>
              <a:t>Software system </a:t>
            </a:r>
            <a:r>
              <a:rPr lang="en-US" dirty="0"/>
              <a:t>MCAS (Maneuvering Characteristics Augmentation System) </a:t>
            </a:r>
            <a:r>
              <a:rPr lang="en-US" dirty="0" smtClean="0"/>
              <a:t>had security issues and dependent on a single sensor</a:t>
            </a:r>
            <a:endParaRPr lang="en-US" dirty="0"/>
          </a:p>
          <a:p>
            <a:r>
              <a:rPr lang="en-US" dirty="0"/>
              <a:t>346 </a:t>
            </a:r>
            <a:r>
              <a:rPr lang="en-US" dirty="0" smtClean="0"/>
              <a:t>people died; </a:t>
            </a:r>
            <a:r>
              <a:rPr lang="en-US" dirty="0"/>
              <a:t>32$ </a:t>
            </a:r>
            <a:r>
              <a:rPr lang="en-US" dirty="0" err="1"/>
              <a:t>Mrd</a:t>
            </a:r>
            <a:r>
              <a:rPr lang="en-US" dirty="0"/>
              <a:t>. </a:t>
            </a:r>
            <a:r>
              <a:rPr lang="en-US" dirty="0" smtClean="0"/>
              <a:t>loss, </a:t>
            </a:r>
            <a:r>
              <a:rPr lang="en-US" dirty="0"/>
              <a:t>8$ </a:t>
            </a:r>
            <a:r>
              <a:rPr lang="en-US" dirty="0" err="1"/>
              <a:t>Mrd</a:t>
            </a:r>
            <a:r>
              <a:rPr lang="en-US" dirty="0"/>
              <a:t>. </a:t>
            </a:r>
            <a:r>
              <a:rPr lang="en-US" dirty="0" smtClean="0"/>
              <a:t>cost</a:t>
            </a:r>
            <a:endParaRPr lang="en-US" dirty="0"/>
          </a:p>
          <a:p>
            <a:endParaRPr lang="en-US" dirty="0"/>
          </a:p>
        </p:txBody>
      </p:sp>
      <p:sp>
        <p:nvSpPr>
          <p:cNvPr id="4" name="Foliennummernplatzhalter 3">
            <a:extLst>
              <a:ext uri="{FF2B5EF4-FFF2-40B4-BE49-F238E27FC236}">
                <a16:creationId xmlns:a16="http://schemas.microsoft.com/office/drawing/2014/main" id="{125B0ECD-89A7-4137-94B3-F63322C811B4}"/>
              </a:ext>
            </a:extLst>
          </p:cNvPr>
          <p:cNvSpPr>
            <a:spLocks noGrp="1"/>
          </p:cNvSpPr>
          <p:nvPr>
            <p:ph type="sldNum" sz="quarter" idx="12"/>
          </p:nvPr>
        </p:nvSpPr>
        <p:spPr/>
        <p:txBody>
          <a:bodyPr/>
          <a:lstStyle/>
          <a:p>
            <a:pPr>
              <a:defRPr/>
            </a:pPr>
            <a:fld id="{C0B85308-4B91-4084-B5EB-6B176834447A}" type="slidenum">
              <a:rPr lang="de-DE" smtClean="0"/>
              <a:pPr>
                <a:defRPr/>
              </a:pPr>
              <a:t>28</a:t>
            </a:fld>
            <a:endParaRPr lang="de-DE"/>
          </a:p>
        </p:txBody>
      </p:sp>
      <p:pic>
        <p:nvPicPr>
          <p:cNvPr id="6" name="Grafik 5" descr="Ein Bild, das Flugzeug enthält.&#10;&#10;Automatisch generierte Beschreibung">
            <a:extLst>
              <a:ext uri="{FF2B5EF4-FFF2-40B4-BE49-F238E27FC236}">
                <a16:creationId xmlns:a16="http://schemas.microsoft.com/office/drawing/2014/main" id="{7E2F4D07-4F02-4144-B528-85551BEC2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4112" y="4005064"/>
            <a:ext cx="3910736" cy="2608461"/>
          </a:xfrm>
          <a:prstGeom prst="rect">
            <a:avLst/>
          </a:prstGeom>
        </p:spPr>
      </p:pic>
      <p:pic>
        <p:nvPicPr>
          <p:cNvPr id="9" name="Grafik 8">
            <a:extLst>
              <a:ext uri="{FF2B5EF4-FFF2-40B4-BE49-F238E27FC236}">
                <a16:creationId xmlns:a16="http://schemas.microsoft.com/office/drawing/2014/main" id="{0FED0A24-CC63-41F9-AD2A-8947746E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528" y="4342511"/>
            <a:ext cx="4032210" cy="2271015"/>
          </a:xfrm>
          <a:prstGeom prst="rect">
            <a:avLst/>
          </a:prstGeom>
        </p:spPr>
      </p:pic>
    </p:spTree>
    <p:extLst>
      <p:ext uri="{BB962C8B-B14F-4D97-AF65-F5344CB8AC3E}">
        <p14:creationId xmlns:p14="http://schemas.microsoft.com/office/powerpoint/2010/main" val="15687162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More </a:t>
            </a:r>
            <a:r>
              <a:rPr lang="de-DE" dirty="0" err="1" smtClean="0"/>
              <a:t>Examples</a:t>
            </a:r>
            <a:r>
              <a:rPr lang="de-DE" dirty="0" smtClean="0"/>
              <a:t> </a:t>
            </a:r>
            <a:r>
              <a:rPr lang="de-DE" dirty="0" err="1" smtClean="0"/>
              <a:t>for</a:t>
            </a:r>
            <a:r>
              <a:rPr lang="de-DE" dirty="0" smtClean="0"/>
              <a:t> </a:t>
            </a:r>
            <a:r>
              <a:rPr lang="de-DE" dirty="0" err="1" smtClean="0"/>
              <a:t>Failed</a:t>
            </a:r>
            <a:r>
              <a:rPr lang="de-DE" dirty="0" smtClean="0"/>
              <a:t> Projects</a:t>
            </a:r>
            <a:endParaRPr lang="de-DE" dirty="0"/>
          </a:p>
        </p:txBody>
      </p:sp>
      <p:sp>
        <p:nvSpPr>
          <p:cNvPr id="3" name="Inhaltsplatzhalter 2"/>
          <p:cNvSpPr>
            <a:spLocks noGrp="1"/>
          </p:cNvSpPr>
          <p:nvPr>
            <p:ph idx="1"/>
          </p:nvPr>
        </p:nvSpPr>
        <p:spPr/>
        <p:txBody>
          <a:bodyPr>
            <a:normAutofit/>
          </a:bodyPr>
          <a:lstStyle/>
          <a:p>
            <a:r>
              <a:rPr lang="de-DE" altLang="de-DE" sz="2800" dirty="0"/>
              <a:t>SAGE System (1951) </a:t>
            </a:r>
            <a:r>
              <a:rPr lang="de-DE" altLang="de-DE" sz="2800" dirty="0" err="1" smtClean="0"/>
              <a:t>for</a:t>
            </a:r>
            <a:r>
              <a:rPr lang="de-DE" altLang="de-DE" sz="2800" dirty="0" smtClean="0"/>
              <a:t> </a:t>
            </a:r>
            <a:r>
              <a:rPr lang="de-DE" altLang="de-DE" sz="2800" dirty="0" err="1" smtClean="0"/>
              <a:t>finding</a:t>
            </a:r>
            <a:r>
              <a:rPr lang="de-DE" altLang="de-DE" sz="2800" dirty="0" smtClean="0"/>
              <a:t> </a:t>
            </a:r>
            <a:r>
              <a:rPr lang="de-DE" altLang="de-DE" sz="2800" dirty="0" err="1" smtClean="0"/>
              <a:t>bombers</a:t>
            </a:r>
            <a:r>
              <a:rPr lang="de-DE" altLang="de-DE" sz="2800" dirty="0" smtClean="0"/>
              <a:t>; not </a:t>
            </a:r>
            <a:r>
              <a:rPr lang="de-DE" altLang="de-DE" sz="2800" dirty="0" err="1" smtClean="0"/>
              <a:t>necessary</a:t>
            </a:r>
            <a:r>
              <a:rPr lang="de-DE" altLang="de-DE" sz="2800" dirty="0" smtClean="0"/>
              <a:t> </a:t>
            </a:r>
            <a:r>
              <a:rPr lang="de-DE" altLang="de-DE" sz="2800" dirty="0" err="1" smtClean="0"/>
              <a:t>anymore</a:t>
            </a:r>
            <a:r>
              <a:rPr lang="de-DE" altLang="de-DE" sz="2800" dirty="0"/>
              <a:t> </a:t>
            </a:r>
            <a:r>
              <a:rPr lang="de-DE" altLang="de-DE" sz="2800" dirty="0" err="1" smtClean="0"/>
              <a:t>when</a:t>
            </a:r>
            <a:r>
              <a:rPr lang="de-DE" altLang="de-DE" sz="2800" dirty="0" smtClean="0"/>
              <a:t> </a:t>
            </a:r>
            <a:r>
              <a:rPr lang="de-DE" altLang="de-DE" sz="2800" dirty="0" err="1" smtClean="0"/>
              <a:t>it</a:t>
            </a:r>
            <a:r>
              <a:rPr lang="de-DE" altLang="de-DE" sz="2800" dirty="0" smtClean="0"/>
              <a:t> was </a:t>
            </a:r>
            <a:r>
              <a:rPr lang="de-DE" altLang="de-DE" sz="2800" dirty="0" err="1" smtClean="0"/>
              <a:t>ready</a:t>
            </a:r>
            <a:r>
              <a:rPr lang="de-DE" altLang="de-DE" sz="2800" dirty="0" smtClean="0"/>
              <a:t> </a:t>
            </a:r>
            <a:r>
              <a:rPr lang="de-DE" altLang="de-DE" sz="2800" dirty="0" err="1" smtClean="0"/>
              <a:t>to</a:t>
            </a:r>
            <a:r>
              <a:rPr lang="de-DE" altLang="de-DE" sz="2800" dirty="0" smtClean="0"/>
              <a:t> </a:t>
            </a:r>
            <a:r>
              <a:rPr lang="de-DE" altLang="de-DE" sz="2800" dirty="0" err="1" smtClean="0"/>
              <a:t>be</a:t>
            </a:r>
            <a:r>
              <a:rPr lang="de-DE" altLang="de-DE" sz="2800" dirty="0" smtClean="0"/>
              <a:t> </a:t>
            </a:r>
            <a:r>
              <a:rPr lang="de-DE" altLang="de-DE" sz="2800" dirty="0" err="1" smtClean="0"/>
              <a:t>deployed</a:t>
            </a:r>
            <a:r>
              <a:rPr lang="de-DE" altLang="de-DE" sz="2800" dirty="0" smtClean="0"/>
              <a:t> in 1963</a:t>
            </a:r>
          </a:p>
          <a:p>
            <a:r>
              <a:rPr lang="de-DE" altLang="de-DE" sz="2800" dirty="0" smtClean="0"/>
              <a:t>Toll </a:t>
            </a:r>
            <a:r>
              <a:rPr lang="de-DE" altLang="de-DE" sz="2800" dirty="0" err="1"/>
              <a:t>Collect</a:t>
            </a:r>
            <a:r>
              <a:rPr lang="de-DE" altLang="de-DE" sz="2800" dirty="0"/>
              <a:t>: </a:t>
            </a:r>
            <a:r>
              <a:rPr lang="de-DE" altLang="de-DE" sz="2800" dirty="0" err="1" smtClean="0"/>
              <a:t>planned</a:t>
            </a:r>
            <a:r>
              <a:rPr lang="de-DE" altLang="de-DE" sz="2800" dirty="0" smtClean="0"/>
              <a:t> </a:t>
            </a:r>
            <a:r>
              <a:rPr lang="de-DE" altLang="de-DE" sz="2800" dirty="0" err="1" smtClean="0"/>
              <a:t>start</a:t>
            </a:r>
            <a:r>
              <a:rPr lang="de-DE" altLang="de-DE" sz="2800" dirty="0" smtClean="0"/>
              <a:t> in August 2003, </a:t>
            </a:r>
            <a:r>
              <a:rPr lang="de-DE" altLang="de-DE" sz="2800" dirty="0" err="1" smtClean="0"/>
              <a:t>actual</a:t>
            </a:r>
            <a:r>
              <a:rPr lang="de-DE" altLang="de-DE" sz="2800" dirty="0" smtClean="0"/>
              <a:t> </a:t>
            </a:r>
            <a:r>
              <a:rPr lang="de-DE" altLang="de-DE" sz="2800" dirty="0" err="1" smtClean="0"/>
              <a:t>start</a:t>
            </a:r>
            <a:r>
              <a:rPr lang="de-DE" altLang="de-DE" sz="2800" dirty="0" smtClean="0"/>
              <a:t> in </a:t>
            </a:r>
            <a:r>
              <a:rPr lang="de-DE" altLang="de-DE" sz="2800" dirty="0" err="1" smtClean="0"/>
              <a:t>January</a:t>
            </a:r>
            <a:r>
              <a:rPr lang="de-DE" altLang="de-DE" sz="2800" dirty="0" smtClean="0"/>
              <a:t> 2006; </a:t>
            </a:r>
            <a:r>
              <a:rPr lang="de-DE" altLang="de-DE" sz="2800" dirty="0"/>
              <a:t>3.5 </a:t>
            </a:r>
            <a:r>
              <a:rPr lang="de-DE" altLang="de-DE" sz="2800" dirty="0" err="1"/>
              <a:t>Mrd</a:t>
            </a:r>
            <a:r>
              <a:rPr lang="de-DE" altLang="de-DE" sz="2800" dirty="0" smtClean="0"/>
              <a:t>€</a:t>
            </a:r>
          </a:p>
          <a:p>
            <a:r>
              <a:rPr lang="de-DE" altLang="de-DE" sz="2800" dirty="0" smtClean="0"/>
              <a:t>California Driver </a:t>
            </a:r>
            <a:r>
              <a:rPr lang="de-DE" altLang="de-DE" sz="2800" dirty="0" err="1"/>
              <a:t>and</a:t>
            </a:r>
            <a:r>
              <a:rPr lang="de-DE" altLang="de-DE" sz="2800" dirty="0"/>
              <a:t> </a:t>
            </a:r>
            <a:r>
              <a:rPr lang="de-DE" altLang="de-DE" sz="2800" dirty="0" err="1"/>
              <a:t>Vehicle</a:t>
            </a:r>
            <a:r>
              <a:rPr lang="de-DE" altLang="de-DE" sz="2800" dirty="0"/>
              <a:t> Licensing Agency </a:t>
            </a:r>
            <a:r>
              <a:rPr lang="de-DE" altLang="de-DE" sz="2800" dirty="0" err="1" smtClean="0"/>
              <a:t>aborted</a:t>
            </a:r>
            <a:r>
              <a:rPr lang="de-DE" altLang="de-DE" sz="2800" dirty="0" smtClean="0"/>
              <a:t> </a:t>
            </a:r>
            <a:r>
              <a:rPr lang="de-DE" altLang="de-DE" sz="2800" dirty="0" err="1" smtClean="0"/>
              <a:t>project</a:t>
            </a:r>
            <a:r>
              <a:rPr lang="de-DE" altLang="de-DE" sz="2800" dirty="0" smtClean="0"/>
              <a:t> after 6 </a:t>
            </a:r>
            <a:r>
              <a:rPr lang="de-DE" altLang="de-DE" sz="2800" dirty="0" err="1" smtClean="0"/>
              <a:t>years</a:t>
            </a:r>
            <a:r>
              <a:rPr lang="de-DE" altLang="de-DE" sz="2800" dirty="0" smtClean="0"/>
              <a:t> </a:t>
            </a:r>
            <a:r>
              <a:rPr lang="de-DE" altLang="de-DE" sz="2800" dirty="0" err="1" smtClean="0"/>
              <a:t>and</a:t>
            </a:r>
            <a:r>
              <a:rPr lang="de-DE" altLang="de-DE" sz="2800" dirty="0" smtClean="0"/>
              <a:t> 45 </a:t>
            </a:r>
            <a:r>
              <a:rPr lang="de-DE" altLang="de-DE" sz="2800" dirty="0"/>
              <a:t>M</a:t>
            </a:r>
            <a:r>
              <a:rPr lang="de-DE" altLang="de-DE" sz="2800" dirty="0" smtClean="0"/>
              <a:t>$</a:t>
            </a:r>
            <a:endParaRPr lang="de-DE" altLang="de-DE" sz="2800" dirty="0"/>
          </a:p>
          <a:p>
            <a:r>
              <a:rPr lang="de-DE" altLang="de-DE" sz="2800" dirty="0" smtClean="0"/>
              <a:t>FBI Virtual Case File </a:t>
            </a:r>
            <a:r>
              <a:rPr lang="de-DE" altLang="de-DE" sz="2800" dirty="0" err="1" smtClean="0"/>
              <a:t>aborted</a:t>
            </a:r>
            <a:r>
              <a:rPr lang="de-DE" altLang="de-DE" sz="2800" dirty="0" smtClean="0"/>
              <a:t> </a:t>
            </a:r>
            <a:r>
              <a:rPr lang="de-DE" altLang="de-DE" sz="2800" dirty="0" err="1" smtClean="0"/>
              <a:t>project</a:t>
            </a:r>
            <a:r>
              <a:rPr lang="de-DE" altLang="de-DE" sz="2800" dirty="0" smtClean="0"/>
              <a:t> 2005 after 3 </a:t>
            </a:r>
            <a:r>
              <a:rPr lang="de-DE" altLang="de-DE" sz="2800" dirty="0" err="1" smtClean="0"/>
              <a:t>years</a:t>
            </a:r>
            <a:r>
              <a:rPr lang="de-DE" altLang="de-DE" sz="2800" dirty="0" smtClean="0"/>
              <a:t> und 170 M$</a:t>
            </a:r>
          </a:p>
          <a:p>
            <a:r>
              <a:rPr lang="de-DE" altLang="de-DE" sz="2800" dirty="0" smtClean="0"/>
              <a:t>London </a:t>
            </a:r>
            <a:r>
              <a:rPr lang="de-DE" altLang="de-DE" sz="2800" dirty="0"/>
              <a:t>Stock Market </a:t>
            </a:r>
            <a:r>
              <a:rPr lang="de-DE" altLang="de-DE" sz="2800" dirty="0" err="1" smtClean="0"/>
              <a:t>aborted</a:t>
            </a:r>
            <a:r>
              <a:rPr lang="de-DE" altLang="de-DE" sz="2800" dirty="0" smtClean="0"/>
              <a:t> </a:t>
            </a:r>
            <a:r>
              <a:rPr lang="de-DE" altLang="de-DE" sz="2800" dirty="0"/>
              <a:t>Taurus </a:t>
            </a:r>
            <a:r>
              <a:rPr lang="de-DE" altLang="de-DE" sz="2800" dirty="0" err="1" smtClean="0"/>
              <a:t>project</a:t>
            </a:r>
            <a:r>
              <a:rPr lang="de-DE" altLang="de-DE" sz="2800" dirty="0" smtClean="0"/>
              <a:t> </a:t>
            </a:r>
            <a:r>
              <a:rPr lang="de-DE" altLang="de-DE" sz="2800" dirty="0"/>
              <a:t>1993 </a:t>
            </a:r>
            <a:r>
              <a:rPr lang="de-DE" altLang="de-DE" sz="2800" dirty="0" smtClean="0"/>
              <a:t>after </a:t>
            </a:r>
            <a:r>
              <a:rPr lang="de-DE" altLang="de-DE" sz="2800" dirty="0"/>
              <a:t>11 </a:t>
            </a:r>
            <a:r>
              <a:rPr lang="de-DE" altLang="de-DE" sz="2800" dirty="0" err="1" smtClean="0"/>
              <a:t>years</a:t>
            </a:r>
            <a:r>
              <a:rPr lang="de-DE" altLang="de-DE" sz="2800" dirty="0" smtClean="0"/>
              <a:t> </a:t>
            </a:r>
            <a:r>
              <a:rPr lang="de-DE" altLang="de-DE" sz="2800" dirty="0"/>
              <a:t>und 800 M£ (13200 </a:t>
            </a:r>
            <a:r>
              <a:rPr lang="de-DE" altLang="de-DE" sz="2800" dirty="0" smtClean="0"/>
              <a:t>%)</a:t>
            </a:r>
            <a:endParaRPr lang="de-DE" altLang="de-DE" sz="2800" dirty="0"/>
          </a:p>
          <a:p>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29</a:t>
            </a:fld>
            <a:endParaRPr lang="de-DE"/>
          </a:p>
        </p:txBody>
      </p:sp>
    </p:spTree>
    <p:extLst>
      <p:ext uri="{BB962C8B-B14F-4D97-AF65-F5344CB8AC3E}">
        <p14:creationId xmlns:p14="http://schemas.microsoft.com/office/powerpoint/2010/main" val="586598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Organization: </a:t>
            </a:r>
            <a:r>
              <a:rPr lang="en-US" dirty="0" smtClean="0"/>
              <a:t>Times</a:t>
            </a:r>
            <a:endParaRPr lang="en-US" dirty="0"/>
          </a:p>
        </p:txBody>
      </p:sp>
      <p:sp>
        <p:nvSpPr>
          <p:cNvPr id="3" name="Inhaltsplatzhalter 2"/>
          <p:cNvSpPr>
            <a:spLocks noGrp="1"/>
          </p:cNvSpPr>
          <p:nvPr>
            <p:ph idx="1"/>
          </p:nvPr>
        </p:nvSpPr>
        <p:spPr/>
        <p:txBody>
          <a:bodyPr>
            <a:normAutofit/>
          </a:bodyPr>
          <a:lstStyle/>
          <a:p>
            <a:r>
              <a:rPr lang="en-US" dirty="0" smtClean="0"/>
              <a:t>Lecture: 11:30-13:00</a:t>
            </a:r>
            <a:r>
              <a:rPr lang="en-US" dirty="0" smtClean="0"/>
              <a:t>, 1/219 (New: A13.219)</a:t>
            </a:r>
            <a:endParaRPr lang="en-US" dirty="0"/>
          </a:p>
          <a:p>
            <a:r>
              <a:rPr lang="en-US" dirty="0" smtClean="0"/>
              <a:t>No lectures: not known, please also look at Web </a:t>
            </a:r>
            <a:r>
              <a:rPr lang="en-US" dirty="0" smtClean="0"/>
              <a:t>site/OPAL</a:t>
            </a:r>
            <a:endParaRPr lang="en-US" dirty="0"/>
          </a:p>
          <a:p>
            <a:endParaRPr lang="en-US" dirty="0"/>
          </a:p>
          <a:p>
            <a:r>
              <a:rPr lang="en-US" dirty="0" err="1" smtClean="0"/>
              <a:t>Excercise</a:t>
            </a:r>
            <a:r>
              <a:rPr lang="en-US" dirty="0" smtClean="0"/>
              <a:t>:</a:t>
            </a:r>
            <a:endParaRPr lang="en-US" dirty="0"/>
          </a:p>
          <a:p>
            <a:pPr lvl="1"/>
            <a:r>
              <a:rPr lang="de-DE" dirty="0" err="1" smtClean="0"/>
              <a:t>Weekly</a:t>
            </a:r>
            <a:endParaRPr lang="de-DE" dirty="0"/>
          </a:p>
          <a:p>
            <a:pPr lvl="1"/>
            <a:r>
              <a:rPr lang="de-DE" dirty="0" err="1" smtClean="0"/>
              <a:t>Tuesday</a:t>
            </a:r>
            <a:r>
              <a:rPr lang="de-DE" dirty="0" smtClean="0"/>
              <a:t>, 17:15-18:45, 1/203 (New: A10.203)</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srcRect/>
          <a:stretch>
            <a:fillRect/>
          </a:stretch>
        </p:blipFill>
        <p:spPr bwMode="auto">
          <a:xfrm>
            <a:off x="7085794" y="3520058"/>
            <a:ext cx="4714908" cy="2525536"/>
          </a:xfrm>
          <a:prstGeom prst="rect">
            <a:avLst/>
          </a:prstGeom>
          <a:noFill/>
          <a:ln w="9525">
            <a:noFill/>
            <a:miter lim="800000"/>
            <a:headEnd/>
            <a:tailEnd/>
          </a:ln>
          <a:effectLst/>
        </p:spPr>
      </p:pic>
      <p:sp>
        <p:nvSpPr>
          <p:cNvPr id="2" name="Titel 1"/>
          <p:cNvSpPr>
            <a:spLocks noGrp="1"/>
          </p:cNvSpPr>
          <p:nvPr>
            <p:ph type="title"/>
          </p:nvPr>
        </p:nvSpPr>
        <p:spPr/>
        <p:txBody>
          <a:bodyPr/>
          <a:lstStyle/>
          <a:p>
            <a:r>
              <a:rPr lang="en-US" dirty="0" smtClean="0"/>
              <a:t>Example for </a:t>
            </a:r>
            <a:r>
              <a:rPr lang="en-US" dirty="0" err="1" smtClean="0"/>
              <a:t>Extrem</a:t>
            </a:r>
            <a:r>
              <a:rPr lang="en-US" dirty="0" smtClean="0"/>
              <a:t> Complexity </a:t>
            </a:r>
            <a:endParaRPr lang="en-US" dirty="0"/>
          </a:p>
        </p:txBody>
      </p:sp>
      <p:sp>
        <p:nvSpPr>
          <p:cNvPr id="3" name="Inhaltsplatzhalter 2"/>
          <p:cNvSpPr>
            <a:spLocks noGrp="1"/>
          </p:cNvSpPr>
          <p:nvPr>
            <p:ph idx="1"/>
          </p:nvPr>
        </p:nvSpPr>
        <p:spPr/>
        <p:txBody>
          <a:bodyPr>
            <a:normAutofit/>
          </a:bodyPr>
          <a:lstStyle/>
          <a:p>
            <a:r>
              <a:rPr lang="de-DE" sz="2800" dirty="0"/>
              <a:t>DDX </a:t>
            </a:r>
            <a:r>
              <a:rPr lang="de-DE" sz="2800" dirty="0" smtClean="0"/>
              <a:t>Submarine</a:t>
            </a:r>
          </a:p>
          <a:p>
            <a:r>
              <a:rPr lang="de-DE" sz="2800" dirty="0" err="1" smtClean="0"/>
              <a:t>Many</a:t>
            </a:r>
            <a:r>
              <a:rPr lang="de-DE" sz="2800" dirty="0" smtClean="0"/>
              <a:t> </a:t>
            </a:r>
            <a:r>
              <a:rPr lang="de-DE" sz="2800" dirty="0" err="1" smtClean="0"/>
              <a:t>embedded</a:t>
            </a:r>
            <a:r>
              <a:rPr lang="de-DE" sz="2800" dirty="0" smtClean="0"/>
              <a:t> </a:t>
            </a:r>
            <a:r>
              <a:rPr lang="de-DE" sz="2800" dirty="0" err="1" smtClean="0"/>
              <a:t>systems</a:t>
            </a:r>
            <a:endParaRPr lang="de-DE" sz="2800" dirty="0" smtClean="0"/>
          </a:p>
          <a:p>
            <a:r>
              <a:rPr lang="de-DE" sz="2800" dirty="0" err="1" smtClean="0"/>
              <a:t>Approx</a:t>
            </a:r>
            <a:r>
              <a:rPr lang="de-DE" sz="2800" dirty="0" smtClean="0"/>
              <a:t>. 30,000,000 </a:t>
            </a:r>
            <a:r>
              <a:rPr lang="de-DE" sz="2800" dirty="0" err="1" smtClean="0"/>
              <a:t>lines</a:t>
            </a:r>
            <a:r>
              <a:rPr lang="de-DE" sz="2800" dirty="0" smtClean="0"/>
              <a:t> </a:t>
            </a:r>
            <a:r>
              <a:rPr lang="de-DE" sz="2800" dirty="0" err="1" smtClean="0"/>
              <a:t>of</a:t>
            </a:r>
            <a:r>
              <a:rPr lang="de-DE" sz="2800" dirty="0" smtClean="0"/>
              <a:t> </a:t>
            </a:r>
            <a:r>
              <a:rPr lang="de-DE" sz="2800" dirty="0" err="1" smtClean="0"/>
              <a:t>code</a:t>
            </a:r>
            <a:endParaRPr lang="de-DE" sz="2800" dirty="0"/>
          </a:p>
          <a:p>
            <a:r>
              <a:rPr lang="de-DE" sz="2800" dirty="0" smtClean="0"/>
              <a:t>In </a:t>
            </a:r>
            <a:r>
              <a:rPr lang="de-DE" sz="2800" dirty="0"/>
              <a:t>142 </a:t>
            </a:r>
            <a:r>
              <a:rPr lang="de-DE" sz="2800" dirty="0" err="1" smtClean="0"/>
              <a:t>programming</a:t>
            </a:r>
            <a:r>
              <a:rPr lang="de-DE" sz="2800" dirty="0" smtClean="0"/>
              <a:t> </a:t>
            </a:r>
            <a:r>
              <a:rPr lang="de-DE" sz="2800" dirty="0" err="1" smtClean="0"/>
              <a:t>languages</a:t>
            </a:r>
            <a:endParaRPr lang="en-US" sz="2800"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30</a:t>
            </a:fld>
            <a:endParaRPr lang="de-DE"/>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Do Software Projects Fail?</a:t>
            </a:r>
            <a:endParaRPr lang="de-DE" dirty="0"/>
          </a:p>
        </p:txBody>
      </p:sp>
      <p:sp>
        <p:nvSpPr>
          <p:cNvPr id="5" name="Inhaltsplatzhalter 4"/>
          <p:cNvSpPr>
            <a:spLocks noGrp="1"/>
          </p:cNvSpPr>
          <p:nvPr>
            <p:ph idx="1"/>
          </p:nvPr>
        </p:nvSpPr>
        <p:spPr/>
        <p:txBody>
          <a:bodyPr/>
          <a:lstStyle/>
          <a:p>
            <a:pPr marL="0" indent="0">
              <a:buNone/>
            </a:pP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31</a:t>
            </a:fld>
            <a:endParaRPr lang="de-DE"/>
          </a:p>
        </p:txBody>
      </p:sp>
      <p:pic>
        <p:nvPicPr>
          <p:cNvPr id="6" name="Grafik 5"/>
          <p:cNvPicPr>
            <a:picLocks noChangeAspect="1"/>
          </p:cNvPicPr>
          <p:nvPr/>
        </p:nvPicPr>
        <p:blipFill>
          <a:blip r:embed="rId2"/>
          <a:stretch>
            <a:fillRect/>
          </a:stretch>
        </p:blipFill>
        <p:spPr>
          <a:xfrm>
            <a:off x="9797592" y="4869160"/>
            <a:ext cx="1990286" cy="1693168"/>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Gründe für Scheitern</a:t>
            </a:r>
          </a:p>
        </p:txBody>
      </p:sp>
      <p:sp>
        <p:nvSpPr>
          <p:cNvPr id="3" name="Inhaltsplatzhalter 2"/>
          <p:cNvSpPr>
            <a:spLocks noGrp="1"/>
          </p:cNvSpPr>
          <p:nvPr>
            <p:ph idx="1"/>
          </p:nvPr>
        </p:nvSpPr>
        <p:spPr/>
        <p:txBody>
          <a:bodyPr>
            <a:normAutofit/>
          </a:bodyPr>
          <a:lstStyle/>
          <a:p>
            <a:r>
              <a:rPr lang="de-DE" dirty="0"/>
              <a:t>Budget aufgebraucht</a:t>
            </a:r>
          </a:p>
          <a:p>
            <a:r>
              <a:rPr lang="de-DE" dirty="0"/>
              <a:t>Zeit aufgebraucht</a:t>
            </a:r>
          </a:p>
          <a:p>
            <a:r>
              <a:rPr lang="de-DE" dirty="0"/>
              <a:t>Ineffizienz von Software</a:t>
            </a:r>
          </a:p>
          <a:p>
            <a:r>
              <a:rPr lang="de-DE" dirty="0"/>
              <a:t>Schlechte Qualität von Software</a:t>
            </a:r>
          </a:p>
          <a:p>
            <a:r>
              <a:rPr lang="de-DE" dirty="0"/>
              <a:t>Software erfüllt Anforderungen nicht</a:t>
            </a:r>
          </a:p>
          <a:p>
            <a:r>
              <a:rPr lang="de-DE" dirty="0"/>
              <a:t>Projekte waren nicht mehr zu managen und Quelltext schwierig zu warten</a:t>
            </a:r>
          </a:p>
          <a:p>
            <a:r>
              <a:rPr lang="de-DE" dirty="0"/>
              <a:t>Software wurde nie ausgeliefert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32</a:t>
            </a:fld>
            <a:endParaRPr lang="de-DE"/>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Solution: Software Engineering</a:t>
            </a:r>
            <a:endParaRPr lang="en-US" dirty="0"/>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33</a:t>
            </a:fld>
            <a:endParaRPr lang="de-DE"/>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738" y="2515989"/>
            <a:ext cx="2667872" cy="42887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447" y="2546941"/>
            <a:ext cx="2965976" cy="19797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447" y="4749122"/>
            <a:ext cx="2970920" cy="197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9876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Term: </a:t>
            </a:r>
            <a:r>
              <a:rPr lang="en-US" dirty="0"/>
              <a:t>Software Engineering</a:t>
            </a:r>
          </a:p>
        </p:txBody>
      </p:sp>
      <p:sp>
        <p:nvSpPr>
          <p:cNvPr id="3" name="Inhaltsplatzhalter 2"/>
          <p:cNvSpPr>
            <a:spLocks noGrp="1"/>
          </p:cNvSpPr>
          <p:nvPr>
            <p:ph idx="1"/>
          </p:nvPr>
        </p:nvSpPr>
        <p:spPr/>
        <p:txBody>
          <a:bodyPr/>
          <a:lstStyle/>
          <a:p>
            <a:r>
              <a:rPr lang="de-DE" dirty="0" smtClean="0"/>
              <a:t>Term was </a:t>
            </a:r>
            <a:r>
              <a:rPr lang="de-DE" dirty="0" err="1" smtClean="0"/>
              <a:t>coined</a:t>
            </a:r>
            <a:r>
              <a:rPr lang="de-DE" dirty="0" smtClean="0"/>
              <a:t> at NATO </a:t>
            </a:r>
            <a:r>
              <a:rPr lang="de-DE" dirty="0" err="1" smtClean="0"/>
              <a:t>conference</a:t>
            </a:r>
            <a:r>
              <a:rPr lang="de-DE" dirty="0" smtClean="0"/>
              <a:t> in 1968</a:t>
            </a:r>
          </a:p>
          <a:p>
            <a:r>
              <a:rPr lang="de-DE" dirty="0" err="1" smtClean="0"/>
              <a:t>Idea</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similar</a:t>
            </a:r>
            <a:r>
              <a:rPr lang="de-DE" dirty="0" smtClean="0"/>
              <a:t> </a:t>
            </a:r>
            <a:r>
              <a:rPr lang="de-DE" dirty="0" err="1" smtClean="0"/>
              <a:t>to</a:t>
            </a:r>
            <a:r>
              <a:rPr lang="de-DE" dirty="0" smtClean="0"/>
              <a:t> </a:t>
            </a:r>
            <a:r>
              <a:rPr lang="de-DE" dirty="0" err="1" smtClean="0"/>
              <a:t>engineering</a:t>
            </a:r>
            <a:r>
              <a:rPr lang="de-DE" dirty="0" smtClean="0"/>
              <a:t> </a:t>
            </a:r>
            <a:r>
              <a:rPr lang="de-DE" dirty="0" err="1" smtClean="0"/>
              <a:t>discipline</a:t>
            </a:r>
            <a:endParaRPr lang="en-US" dirty="0" smtClean="0"/>
          </a:p>
          <a:p>
            <a:endParaRPr lang="de-DE" dirty="0" smtClean="0"/>
          </a:p>
          <a:p>
            <a:endParaRPr lang="de-DE" dirty="0"/>
          </a:p>
          <a:p>
            <a:r>
              <a:rPr lang="de-DE" dirty="0" smtClean="0"/>
              <a:t>Different </a:t>
            </a:r>
            <a:r>
              <a:rPr lang="de-DE" dirty="0" err="1" smtClean="0"/>
              <a:t>perspectives</a:t>
            </a:r>
            <a:r>
              <a:rPr lang="de-DE" dirty="0" smtClean="0"/>
              <a:t> on </a:t>
            </a:r>
            <a:r>
              <a:rPr lang="de-DE" dirty="0" err="1" smtClean="0"/>
              <a:t>software</a:t>
            </a:r>
            <a:r>
              <a:rPr lang="de-DE" dirty="0" smtClean="0"/>
              <a:t> </a:t>
            </a:r>
            <a:r>
              <a:rPr lang="de-DE" dirty="0" err="1" smtClean="0"/>
              <a:t>engineering</a:t>
            </a:r>
            <a:r>
              <a:rPr lang="de-DE" dirty="0" smtClean="0"/>
              <a:t>, </a:t>
            </a:r>
            <a:r>
              <a:rPr lang="de-DE" dirty="0" err="1" smtClean="0"/>
              <a:t>which</a:t>
            </a:r>
            <a:r>
              <a:rPr lang="de-DE" dirty="0" smtClean="0"/>
              <a:t> </a:t>
            </a:r>
            <a:r>
              <a:rPr lang="de-DE" dirty="0" err="1" smtClean="0"/>
              <a:t>we</a:t>
            </a:r>
            <a:r>
              <a:rPr lang="de-DE" dirty="0" smtClean="0"/>
              <a:t> </a:t>
            </a:r>
            <a:r>
              <a:rPr lang="de-DE" dirty="0" err="1" smtClean="0"/>
              <a:t>take</a:t>
            </a:r>
            <a:r>
              <a:rPr lang="de-DE" dirty="0" smtClean="0"/>
              <a:t> a </a:t>
            </a:r>
            <a:r>
              <a:rPr lang="de-DE" dirty="0" err="1" smtClean="0"/>
              <a:t>closer</a:t>
            </a:r>
            <a:r>
              <a:rPr lang="de-DE" dirty="0" smtClean="0"/>
              <a:t> </a:t>
            </a:r>
            <a:r>
              <a:rPr lang="de-DE" dirty="0" err="1" smtClean="0"/>
              <a:t>look</a:t>
            </a:r>
            <a:r>
              <a:rPr lang="de-DE" dirty="0" smtClean="0"/>
              <a:t> at </a:t>
            </a:r>
            <a:r>
              <a:rPr lang="de-DE" dirty="0" err="1" smtClean="0"/>
              <a:t>now</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(1)</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u="sng" dirty="0">
                <a:solidFill>
                  <a:srgbClr val="FF0000"/>
                </a:solidFill>
              </a:rPr>
              <a:t>state of the art </a:t>
            </a:r>
            <a:r>
              <a:rPr lang="en-US" i="1" dirty="0">
                <a:solidFill>
                  <a:srgbClr val="FF0000"/>
                </a:solidFill>
              </a:rPr>
              <a:t>of developing </a:t>
            </a:r>
            <a:r>
              <a:rPr lang="en-US" i="1" u="sng" dirty="0">
                <a:solidFill>
                  <a:srgbClr val="FF0000"/>
                </a:solidFill>
              </a:rPr>
              <a:t>quality</a:t>
            </a:r>
            <a:r>
              <a:rPr lang="en-US" i="1" dirty="0">
                <a:solidFill>
                  <a:srgbClr val="FF0000"/>
                </a:solidFill>
              </a:rPr>
              <a:t> software </a:t>
            </a:r>
            <a:r>
              <a:rPr lang="en-US" i="1" u="sng" dirty="0">
                <a:solidFill>
                  <a:srgbClr val="FF0000"/>
                </a:solidFill>
              </a:rPr>
              <a:t>on time </a:t>
            </a:r>
            <a:r>
              <a:rPr lang="en-US" i="1" dirty="0">
                <a:solidFill>
                  <a:srgbClr val="FF0000"/>
                </a:solidFill>
              </a:rPr>
              <a:t>and </a:t>
            </a:r>
            <a:r>
              <a:rPr lang="en-US" i="1" u="sng" dirty="0">
                <a:solidFill>
                  <a:srgbClr val="FF0000"/>
                </a:solidFill>
              </a:rPr>
              <a:t>within budget </a:t>
            </a:r>
            <a:r>
              <a:rPr lang="de-DE" i="1" dirty="0">
                <a:solidFill>
                  <a:srgbClr val="FF0000"/>
                </a:solidFill>
              </a:rPr>
              <a:t>“ </a:t>
            </a:r>
          </a:p>
          <a:p>
            <a:pPr marL="0" indent="0" algn="ctr">
              <a:buNone/>
            </a:pPr>
            <a:endParaRPr lang="de-DE" i="1" dirty="0">
              <a:solidFill>
                <a:srgbClr val="FF0000"/>
              </a:solidFill>
            </a:endParaRPr>
          </a:p>
          <a:p>
            <a:r>
              <a:rPr lang="de-DE" dirty="0" smtClean="0"/>
              <a:t>State </a:t>
            </a:r>
            <a:r>
              <a:rPr lang="de-DE" dirty="0" err="1" smtClean="0"/>
              <a:t>of</a:t>
            </a:r>
            <a:r>
              <a:rPr lang="de-DE" dirty="0" smtClean="0"/>
              <a:t> </a:t>
            </a:r>
            <a:r>
              <a:rPr lang="de-DE" dirty="0" err="1" smtClean="0"/>
              <a:t>the</a:t>
            </a:r>
            <a:r>
              <a:rPr lang="de-DE" dirty="0" smtClean="0"/>
              <a:t> </a:t>
            </a:r>
            <a:r>
              <a:rPr lang="de-DE" dirty="0" err="1" smtClean="0"/>
              <a:t>art</a:t>
            </a:r>
            <a:r>
              <a:rPr lang="de-DE" dirty="0" smtClean="0"/>
              <a:t>:</a:t>
            </a:r>
            <a:endParaRPr lang="de-DE" dirty="0"/>
          </a:p>
          <a:p>
            <a:pPr lvl="1"/>
            <a:r>
              <a:rPr lang="de-DE" dirty="0" smtClean="0"/>
              <a:t>Community </a:t>
            </a:r>
            <a:r>
              <a:rPr lang="de-DE" dirty="0" err="1" smtClean="0"/>
              <a:t>decision</a:t>
            </a:r>
            <a:endParaRPr lang="de-DE" dirty="0"/>
          </a:p>
          <a:p>
            <a:pPr lvl="1"/>
            <a:r>
              <a:rPr lang="de-DE" dirty="0" smtClean="0"/>
              <a:t>Life-</a:t>
            </a:r>
            <a:r>
              <a:rPr lang="de-DE" dirty="0" err="1" smtClean="0"/>
              <a:t>long</a:t>
            </a:r>
            <a:r>
              <a:rPr lang="de-DE" dirty="0" smtClean="0"/>
              <a:t> </a:t>
            </a:r>
            <a:r>
              <a:rPr lang="de-DE" dirty="0" err="1" smtClean="0"/>
              <a:t>learning</a:t>
            </a:r>
            <a:endParaRPr lang="de-DE" dirty="0"/>
          </a:p>
          <a:p>
            <a:r>
              <a:rPr lang="de-DE" dirty="0" err="1" smtClean="0"/>
              <a:t>Restricted</a:t>
            </a:r>
            <a:r>
              <a:rPr lang="de-DE" dirty="0" smtClean="0"/>
              <a:t> </a:t>
            </a:r>
            <a:r>
              <a:rPr lang="de-DE" dirty="0" err="1" smtClean="0"/>
              <a:t>resources</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(2)</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de-DE" i="1" u="sng" dirty="0">
                <a:solidFill>
                  <a:srgbClr val="FF0000"/>
                </a:solidFill>
              </a:rPr>
              <a:t>multi-person</a:t>
            </a:r>
            <a:r>
              <a:rPr lang="de-DE" i="1" dirty="0">
                <a:solidFill>
                  <a:srgbClr val="FF0000"/>
                </a:solidFill>
              </a:rPr>
              <a:t> </a:t>
            </a:r>
            <a:r>
              <a:rPr lang="de-DE" i="1" u="sng" dirty="0" err="1">
                <a:solidFill>
                  <a:srgbClr val="FF0000"/>
                </a:solidFill>
              </a:rPr>
              <a:t>construction</a:t>
            </a:r>
            <a:r>
              <a:rPr lang="de-DE" i="1" dirty="0">
                <a:solidFill>
                  <a:srgbClr val="FF0000"/>
                </a:solidFill>
              </a:rPr>
              <a:t> </a:t>
            </a:r>
            <a:r>
              <a:rPr lang="de-DE" i="1" dirty="0" err="1">
                <a:solidFill>
                  <a:srgbClr val="FF0000"/>
                </a:solidFill>
              </a:rPr>
              <a:t>of</a:t>
            </a:r>
            <a:r>
              <a:rPr lang="de-DE" i="1" dirty="0">
                <a:solidFill>
                  <a:srgbClr val="FF0000"/>
                </a:solidFill>
              </a:rPr>
              <a:t> </a:t>
            </a:r>
            <a:r>
              <a:rPr lang="de-DE" i="1" u="sng" dirty="0">
                <a:solidFill>
                  <a:srgbClr val="FF0000"/>
                </a:solidFill>
              </a:rPr>
              <a:t>multi-version</a:t>
            </a:r>
            <a:r>
              <a:rPr lang="de-DE" i="1" dirty="0">
                <a:solidFill>
                  <a:srgbClr val="FF0000"/>
                </a:solidFill>
              </a:rPr>
              <a:t> </a:t>
            </a:r>
            <a:r>
              <a:rPr lang="de-DE" i="1" dirty="0" err="1">
                <a:solidFill>
                  <a:srgbClr val="FF0000"/>
                </a:solidFill>
              </a:rPr>
              <a:t>software</a:t>
            </a:r>
            <a:r>
              <a:rPr lang="de-DE" i="1" dirty="0">
                <a:solidFill>
                  <a:srgbClr val="FF0000"/>
                </a:solidFill>
              </a:rPr>
              <a:t> “ -- </a:t>
            </a:r>
            <a:r>
              <a:rPr lang="de-DE" i="1" dirty="0" err="1">
                <a:solidFill>
                  <a:srgbClr val="FF0000"/>
                </a:solidFill>
              </a:rPr>
              <a:t>Parnas</a:t>
            </a:r>
            <a:endParaRPr lang="de-DE" i="1" dirty="0">
              <a:solidFill>
                <a:srgbClr val="FF0000"/>
              </a:solidFill>
            </a:endParaRPr>
          </a:p>
          <a:p>
            <a:endParaRPr lang="de-DE" dirty="0"/>
          </a:p>
          <a:p>
            <a:r>
              <a:rPr lang="de-DE" dirty="0" smtClean="0"/>
              <a:t>Team </a:t>
            </a:r>
            <a:r>
              <a:rPr lang="de-DE" dirty="0" err="1" smtClean="0"/>
              <a:t>work</a:t>
            </a:r>
            <a:endParaRPr lang="de-DE" dirty="0" smtClean="0"/>
          </a:p>
          <a:p>
            <a:r>
              <a:rPr lang="de-DE" dirty="0" err="1" smtClean="0"/>
              <a:t>Successful</a:t>
            </a:r>
            <a:r>
              <a:rPr lang="de-DE" dirty="0" smtClean="0"/>
              <a:t> </a:t>
            </a:r>
            <a:r>
              <a:rPr lang="de-DE" dirty="0" err="1" smtClean="0"/>
              <a:t>software</a:t>
            </a:r>
            <a:r>
              <a:rPr lang="de-DE" dirty="0" smtClean="0"/>
              <a:t> </a:t>
            </a:r>
            <a:r>
              <a:rPr lang="de-DE" dirty="0" err="1" smtClean="0"/>
              <a:t>systems</a:t>
            </a:r>
            <a:r>
              <a:rPr lang="de-DE" dirty="0" smtClean="0"/>
              <a:t> </a:t>
            </a:r>
            <a:r>
              <a:rPr lang="de-DE" dirty="0" err="1" smtClean="0"/>
              <a:t>have</a:t>
            </a:r>
            <a:r>
              <a:rPr lang="de-DE" dirty="0" smtClean="0"/>
              <a:t> </a:t>
            </a:r>
            <a:r>
              <a:rPr lang="de-DE" dirty="0" err="1" smtClean="0"/>
              <a:t>to</a:t>
            </a:r>
            <a:r>
              <a:rPr lang="de-DE" dirty="0" smtClean="0"/>
              <a:t> </a:t>
            </a:r>
            <a:r>
              <a:rPr lang="de-DE" dirty="0" err="1" smtClean="0"/>
              <a:t>evolve</a:t>
            </a:r>
            <a:r>
              <a:rPr lang="de-DE" dirty="0" smtClean="0"/>
              <a:t>; </a:t>
            </a:r>
            <a:r>
              <a:rPr lang="de-DE" dirty="0" err="1" smtClean="0"/>
              <a:t>change</a:t>
            </a:r>
            <a:r>
              <a:rPr lang="de-DE" dirty="0" smtClean="0"/>
              <a:t> </a:t>
            </a:r>
            <a:r>
              <a:rPr lang="de-DE" dirty="0" err="1" smtClean="0"/>
              <a:t>is</a:t>
            </a:r>
            <a:r>
              <a:rPr lang="de-DE" dirty="0" smtClean="0"/>
              <a:t> </a:t>
            </a:r>
            <a:r>
              <a:rPr lang="de-DE" dirty="0" err="1" smtClean="0"/>
              <a:t>the</a:t>
            </a:r>
            <a:r>
              <a:rPr lang="de-DE" dirty="0" smtClean="0"/>
              <a:t> norm, not </a:t>
            </a:r>
            <a:r>
              <a:rPr lang="de-DE" dirty="0" err="1" smtClean="0"/>
              <a:t>the</a:t>
            </a:r>
            <a:r>
              <a:rPr lang="de-DE" dirty="0" smtClean="0"/>
              <a:t> </a:t>
            </a:r>
            <a:r>
              <a:rPr lang="de-DE" dirty="0" err="1" smtClean="0"/>
              <a:t>exception</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(3)</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dirty="0">
                <a:solidFill>
                  <a:srgbClr val="FF0000"/>
                </a:solidFill>
              </a:rPr>
              <a:t>software engineering is an </a:t>
            </a:r>
            <a:r>
              <a:rPr lang="en-US" i="1" u="sng" dirty="0">
                <a:solidFill>
                  <a:srgbClr val="FF0000"/>
                </a:solidFill>
              </a:rPr>
              <a:t>engineering discipline</a:t>
            </a:r>
            <a:r>
              <a:rPr lang="en-US" i="1" dirty="0">
                <a:solidFill>
                  <a:srgbClr val="FF0000"/>
                </a:solidFill>
              </a:rPr>
              <a:t> that is concerned with </a:t>
            </a:r>
            <a:r>
              <a:rPr lang="en-US" i="1" u="sng" dirty="0">
                <a:solidFill>
                  <a:srgbClr val="FF0000"/>
                </a:solidFill>
              </a:rPr>
              <a:t>all aspects</a:t>
            </a:r>
            <a:r>
              <a:rPr lang="en-US" i="1" dirty="0">
                <a:solidFill>
                  <a:srgbClr val="FF0000"/>
                </a:solidFill>
              </a:rPr>
              <a:t> of </a:t>
            </a:r>
            <a:r>
              <a:rPr lang="en-US" i="1" u="sng" dirty="0">
                <a:solidFill>
                  <a:srgbClr val="FF0000"/>
                </a:solidFill>
              </a:rPr>
              <a:t>software production</a:t>
            </a:r>
            <a:r>
              <a:rPr lang="de-DE" i="1" dirty="0">
                <a:solidFill>
                  <a:srgbClr val="FF0000"/>
                </a:solidFill>
              </a:rPr>
              <a:t>“  -- </a:t>
            </a:r>
            <a:r>
              <a:rPr lang="de-DE" i="1" dirty="0" err="1">
                <a:solidFill>
                  <a:srgbClr val="FF0000"/>
                </a:solidFill>
              </a:rPr>
              <a:t>Sommerville</a:t>
            </a:r>
            <a:endParaRPr lang="de-DE" i="1" dirty="0">
              <a:solidFill>
                <a:srgbClr val="FF0000"/>
              </a:solidFill>
            </a:endParaRPr>
          </a:p>
          <a:p>
            <a:endParaRPr lang="de-DE" dirty="0"/>
          </a:p>
          <a:p>
            <a:r>
              <a:rPr lang="de-DE" dirty="0" smtClean="0"/>
              <a:t>Software </a:t>
            </a:r>
            <a:r>
              <a:rPr lang="de-DE" dirty="0" err="1" smtClean="0"/>
              <a:t>is</a:t>
            </a:r>
            <a:r>
              <a:rPr lang="de-DE" dirty="0" smtClean="0"/>
              <a:t> a </a:t>
            </a:r>
            <a:r>
              <a:rPr lang="de-DE" dirty="0" err="1" smtClean="0"/>
              <a:t>product</a:t>
            </a:r>
            <a:r>
              <a:rPr lang="de-DE" dirty="0" smtClean="0"/>
              <a:t> </a:t>
            </a:r>
            <a:r>
              <a:rPr lang="de-DE" dirty="0" err="1" smtClean="0"/>
              <a:t>that</a:t>
            </a:r>
            <a:r>
              <a:rPr lang="de-DE" dirty="0" smtClean="0"/>
              <a:t> </a:t>
            </a:r>
            <a:r>
              <a:rPr lang="de-DE" dirty="0" err="1" smtClean="0"/>
              <a:t>is</a:t>
            </a:r>
            <a:r>
              <a:rPr lang="de-DE" dirty="0" smtClean="0"/>
              <a:t> </a:t>
            </a:r>
            <a:r>
              <a:rPr lang="de-DE" dirty="0" err="1" smtClean="0"/>
              <a:t>developed</a:t>
            </a:r>
            <a:r>
              <a:rPr lang="de-DE" dirty="0" smtClean="0"/>
              <a:t> </a:t>
            </a:r>
            <a:r>
              <a:rPr lang="de-DE" dirty="0" err="1" smtClean="0"/>
              <a:t>for</a:t>
            </a:r>
            <a:r>
              <a:rPr lang="de-DE" dirty="0" smtClean="0"/>
              <a:t> a </a:t>
            </a:r>
            <a:r>
              <a:rPr lang="de-DE" dirty="0" err="1" smtClean="0"/>
              <a:t>specific</a:t>
            </a:r>
            <a:r>
              <a:rPr lang="de-DE" dirty="0" smtClean="0"/>
              <a:t> </a:t>
            </a:r>
            <a:r>
              <a:rPr lang="de-DE" dirty="0" err="1" smtClean="0"/>
              <a:t>customer</a:t>
            </a:r>
            <a:endParaRPr lang="de-DE" dirty="0" smtClean="0"/>
          </a:p>
          <a:p>
            <a:r>
              <a:rPr lang="de-DE" dirty="0" smtClean="0"/>
              <a:t>Not </a:t>
            </a:r>
            <a:r>
              <a:rPr lang="de-DE" dirty="0" err="1" smtClean="0"/>
              <a:t>only</a:t>
            </a:r>
            <a:r>
              <a:rPr lang="de-DE" dirty="0" smtClean="0"/>
              <a:t> </a:t>
            </a:r>
            <a:r>
              <a:rPr lang="de-DE" dirty="0" err="1" smtClean="0"/>
              <a:t>programming</a:t>
            </a:r>
            <a:r>
              <a:rPr lang="de-DE" dirty="0" smtClean="0"/>
              <a:t>, but </a:t>
            </a:r>
            <a:r>
              <a:rPr lang="de-DE" dirty="0" err="1" smtClean="0"/>
              <a:t>entire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37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Task</a:t>
            </a:r>
            <a:endParaRPr lang="de-DE" dirty="0"/>
          </a:p>
        </p:txBody>
      </p:sp>
      <p:sp>
        <p:nvSpPr>
          <p:cNvPr id="5" name="Inhaltsplatzhalter 4"/>
          <p:cNvSpPr>
            <a:spLocks noGrp="1"/>
          </p:cNvSpPr>
          <p:nvPr>
            <p:ph idx="1"/>
          </p:nvPr>
        </p:nvSpPr>
        <p:spPr/>
        <p:txBody>
          <a:bodyPr/>
          <a:lstStyle/>
          <a:p>
            <a:r>
              <a:rPr lang="de-DE" dirty="0" err="1" smtClean="0"/>
              <a:t>Which</a:t>
            </a:r>
            <a:r>
              <a:rPr lang="de-DE" dirty="0" smtClean="0"/>
              <a:t> </a:t>
            </a:r>
            <a:r>
              <a:rPr lang="de-DE" dirty="0" err="1" smtClean="0"/>
              <a:t>processes</a:t>
            </a:r>
            <a:r>
              <a:rPr lang="de-DE" dirty="0" smtClean="0"/>
              <a:t> </a:t>
            </a:r>
            <a:r>
              <a:rPr lang="de-DE" dirty="0" err="1" smtClean="0"/>
              <a:t>belong</a:t>
            </a:r>
            <a:r>
              <a:rPr lang="de-DE" dirty="0" smtClean="0"/>
              <a:t> </a:t>
            </a:r>
            <a:r>
              <a:rPr lang="de-DE" dirty="0" err="1" smtClean="0"/>
              <a:t>to</a:t>
            </a:r>
            <a:r>
              <a:rPr lang="de-DE" dirty="0" smtClean="0"/>
              <a:t> </a:t>
            </a:r>
            <a:r>
              <a:rPr lang="de-DE" dirty="0" err="1" smtClean="0"/>
              <a:t>the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r>
              <a:rPr lang="de-DE" dirty="0" smtClean="0"/>
              <a:t>?</a:t>
            </a:r>
          </a:p>
          <a:p>
            <a:r>
              <a:rPr lang="de-DE" dirty="0" err="1" smtClean="0"/>
              <a:t>What</a:t>
            </a:r>
            <a:r>
              <a:rPr lang="de-DE" dirty="0" smtClean="0"/>
              <a:t> </a:t>
            </a:r>
            <a:r>
              <a:rPr lang="de-DE" dirty="0" err="1" smtClean="0"/>
              <a:t>is</a:t>
            </a:r>
            <a:r>
              <a:rPr lang="de-DE" dirty="0" smtClean="0"/>
              <a:t> </a:t>
            </a:r>
            <a:r>
              <a:rPr lang="de-DE" dirty="0" err="1" smtClean="0"/>
              <a:t>the</a:t>
            </a:r>
            <a:r>
              <a:rPr lang="de-DE" dirty="0" smtClean="0"/>
              <a:t> </a:t>
            </a:r>
            <a:r>
              <a:rPr lang="de-DE" dirty="0" err="1" smtClean="0"/>
              <a:t>role</a:t>
            </a:r>
            <a:r>
              <a:rPr lang="de-DE" dirty="0" smtClean="0"/>
              <a:t> </a:t>
            </a:r>
            <a:r>
              <a:rPr lang="de-DE" dirty="0" err="1" smtClean="0"/>
              <a:t>of</a:t>
            </a:r>
            <a:r>
              <a:rPr lang="de-DE" dirty="0" smtClean="0"/>
              <a:t> </a:t>
            </a:r>
            <a:r>
              <a:rPr lang="de-DE" dirty="0" err="1" smtClean="0"/>
              <a:t>programming</a:t>
            </a:r>
            <a:r>
              <a:rPr lang="de-DE" dirty="0" smtClean="0"/>
              <a:t>?</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38</a:t>
            </a:fld>
            <a:endParaRPr lang="de-DE"/>
          </a:p>
        </p:txBody>
      </p:sp>
      <p:pic>
        <p:nvPicPr>
          <p:cNvPr id="6" name="Grafik 5"/>
          <p:cNvPicPr>
            <a:picLocks noChangeAspect="1"/>
          </p:cNvPicPr>
          <p:nvPr/>
        </p:nvPicPr>
        <p:blipFill>
          <a:blip r:embed="rId2"/>
          <a:stretch>
            <a:fillRect/>
          </a:stretch>
        </p:blipFill>
        <p:spPr>
          <a:xfrm>
            <a:off x="9797592" y="4869160"/>
            <a:ext cx="1990286" cy="1693168"/>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3287688" y="2636912"/>
            <a:ext cx="3528392" cy="3114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smtClean="0"/>
              <a:t>Software Life Cycle -</a:t>
            </a:r>
            <a:endParaRPr lang="de-DE" dirty="0"/>
          </a:p>
        </p:txBody>
      </p:sp>
      <p:sp>
        <p:nvSpPr>
          <p:cNvPr id="6" name="Inhaltsplatzhalter 5"/>
          <p:cNvSpPr>
            <a:spLocks noGrp="1"/>
          </p:cNvSpPr>
          <p:nvPr>
            <p:ph idx="1"/>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err="1" smtClean="0"/>
              <a:t>Programming</a:t>
            </a:r>
            <a:r>
              <a:rPr lang="de-DE" dirty="0" smtClean="0"/>
              <a:t> </a:t>
            </a:r>
            <a:r>
              <a:rPr lang="de-DE" dirty="0" err="1" smtClean="0"/>
              <a:t>is</a:t>
            </a:r>
            <a:r>
              <a:rPr lang="de-DE" dirty="0" smtClean="0"/>
              <a:t> a </a:t>
            </a:r>
            <a:r>
              <a:rPr lang="de-DE" dirty="0" err="1" smtClean="0"/>
              <a:t>small</a:t>
            </a:r>
            <a:r>
              <a:rPr lang="de-DE" dirty="0" smtClean="0"/>
              <a:t> </a:t>
            </a:r>
            <a:r>
              <a:rPr lang="de-DE" dirty="0" err="1" smtClean="0"/>
              <a:t>part</a:t>
            </a:r>
            <a:r>
              <a:rPr lang="de-DE" dirty="0" smtClean="0"/>
              <a:t> </a:t>
            </a:r>
            <a:r>
              <a:rPr lang="de-DE" dirty="0" err="1" smtClean="0"/>
              <a:t>of</a:t>
            </a:r>
            <a:r>
              <a:rPr lang="de-DE" dirty="0" smtClean="0"/>
              <a:t> </a:t>
            </a:r>
            <a:r>
              <a:rPr lang="de-DE" dirty="0" err="1" smtClean="0"/>
              <a:t>software</a:t>
            </a:r>
            <a:r>
              <a:rPr lang="de-DE" dirty="0" smtClean="0"/>
              <a:t> </a:t>
            </a:r>
            <a:r>
              <a:rPr lang="de-DE" dirty="0" err="1" smtClean="0"/>
              <a:t>lifce</a:t>
            </a:r>
            <a:r>
              <a:rPr lang="de-DE" dirty="0" smtClean="0"/>
              <a:t> </a:t>
            </a:r>
            <a:r>
              <a:rPr lang="de-DE" dirty="0" err="1" smtClean="0"/>
              <a:t>cycle</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39</a:t>
            </a:fld>
            <a:endParaRPr lang="de-DE"/>
          </a:p>
        </p:txBody>
      </p:sp>
      <p:sp>
        <p:nvSpPr>
          <p:cNvPr id="2" name="Abgerundetes Rechteck 1"/>
          <p:cNvSpPr/>
          <p:nvPr/>
        </p:nvSpPr>
        <p:spPr>
          <a:xfrm>
            <a:off x="5519936" y="278092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a:t>Requirements</a:t>
            </a:r>
            <a:r>
              <a:rPr lang="de-DE" sz="2000" dirty="0"/>
              <a:t> Engineering</a:t>
            </a:r>
          </a:p>
        </p:txBody>
      </p:sp>
      <p:sp>
        <p:nvSpPr>
          <p:cNvPr id="7" name="Abgerundetes Rechteck 6"/>
          <p:cNvSpPr/>
          <p:nvPr/>
        </p:nvSpPr>
        <p:spPr>
          <a:xfrm>
            <a:off x="6168008" y="407707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Design</a:t>
            </a:r>
          </a:p>
        </p:txBody>
      </p:sp>
      <p:sp>
        <p:nvSpPr>
          <p:cNvPr id="8" name="Abgerundetes Rechteck 7"/>
          <p:cNvSpPr/>
          <p:nvPr/>
        </p:nvSpPr>
        <p:spPr>
          <a:xfrm>
            <a:off x="4007768" y="5085184"/>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smtClean="0"/>
              <a:t>Implementation</a:t>
            </a:r>
            <a:endParaRPr lang="de-DE" sz="2000" dirty="0"/>
          </a:p>
        </p:txBody>
      </p:sp>
      <p:sp>
        <p:nvSpPr>
          <p:cNvPr id="9" name="Abgerundetes Rechteck 8"/>
          <p:cNvSpPr/>
          <p:nvPr/>
        </p:nvSpPr>
        <p:spPr>
          <a:xfrm>
            <a:off x="1919536" y="407707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smtClean="0"/>
              <a:t>Testing</a:t>
            </a:r>
            <a:endParaRPr lang="de-DE" sz="2000" dirty="0"/>
          </a:p>
        </p:txBody>
      </p:sp>
      <p:sp>
        <p:nvSpPr>
          <p:cNvPr id="10" name="Abgerundetes Rechteck 9"/>
          <p:cNvSpPr/>
          <p:nvPr/>
        </p:nvSpPr>
        <p:spPr>
          <a:xfrm>
            <a:off x="2567608" y="278092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smtClean="0"/>
              <a:t>Maintenance</a:t>
            </a:r>
            <a:endParaRPr lang="de-DE" sz="2000" dirty="0"/>
          </a:p>
        </p:txBody>
      </p:sp>
      <p:cxnSp>
        <p:nvCxnSpPr>
          <p:cNvPr id="11" name="Gerade Verbindung mit Pfeil 10"/>
          <p:cNvCxnSpPr/>
          <p:nvPr/>
        </p:nvCxnSpPr>
        <p:spPr>
          <a:xfrm>
            <a:off x="6564052" y="2348880"/>
            <a:ext cx="0"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240017" y="1988840"/>
            <a:ext cx="632289" cy="369332"/>
          </a:xfrm>
          <a:prstGeom prst="rect">
            <a:avLst/>
          </a:prstGeom>
          <a:noFill/>
        </p:spPr>
        <p:txBody>
          <a:bodyPr wrap="none" rtlCol="0">
            <a:spAutoFit/>
          </a:bodyPr>
          <a:lstStyle/>
          <a:p>
            <a:r>
              <a:rPr lang="de-DE" dirty="0"/>
              <a:t>Start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Organization</a:t>
            </a:r>
            <a:endParaRPr lang="de-DE" dirty="0"/>
          </a:p>
        </p:txBody>
      </p:sp>
      <p:sp>
        <p:nvSpPr>
          <p:cNvPr id="3" name="Inhaltsplatzhalter 2"/>
          <p:cNvSpPr>
            <a:spLocks noGrp="1"/>
          </p:cNvSpPr>
          <p:nvPr>
            <p:ph idx="1"/>
          </p:nvPr>
        </p:nvSpPr>
        <p:spPr/>
        <p:txBody>
          <a:bodyPr>
            <a:normAutofit/>
          </a:bodyPr>
          <a:lstStyle/>
          <a:p>
            <a:r>
              <a:rPr lang="de-DE" dirty="0" err="1" smtClean="0"/>
              <a:t>Audience</a:t>
            </a:r>
            <a:r>
              <a:rPr lang="de-DE" dirty="0" smtClean="0"/>
              <a:t>: </a:t>
            </a:r>
            <a:r>
              <a:rPr lang="de-DE" dirty="0" err="1" smtClean="0"/>
              <a:t>Master‘s</a:t>
            </a:r>
            <a:r>
              <a:rPr lang="de-DE" dirty="0" smtClean="0"/>
              <a:t> </a:t>
            </a:r>
            <a:r>
              <a:rPr lang="de-DE" dirty="0" err="1" smtClean="0"/>
              <a:t>students</a:t>
            </a:r>
            <a:r>
              <a:rPr lang="de-DE" dirty="0" smtClean="0"/>
              <a:t> </a:t>
            </a:r>
            <a:endParaRPr lang="de-DE" dirty="0"/>
          </a:p>
          <a:p>
            <a:pPr lvl="1"/>
            <a:r>
              <a:rPr lang="de-DE" dirty="0" err="1" smtClean="0"/>
              <a:t>Any</a:t>
            </a:r>
            <a:r>
              <a:rPr lang="de-DE" dirty="0" smtClean="0"/>
              <a:t> </a:t>
            </a:r>
            <a:r>
              <a:rPr lang="de-DE" dirty="0" err="1" smtClean="0"/>
              <a:t>undergraduates</a:t>
            </a:r>
            <a:r>
              <a:rPr lang="de-DE" dirty="0" smtClean="0"/>
              <a:t>/</a:t>
            </a:r>
            <a:r>
              <a:rPr lang="de-DE" dirty="0" err="1" smtClean="0"/>
              <a:t>bachelor‘s</a:t>
            </a:r>
            <a:r>
              <a:rPr lang="de-DE" dirty="0" smtClean="0"/>
              <a:t> </a:t>
            </a:r>
            <a:r>
              <a:rPr lang="de-DE" dirty="0" err="1" smtClean="0"/>
              <a:t>students</a:t>
            </a:r>
            <a:r>
              <a:rPr lang="de-DE" dirty="0" smtClean="0"/>
              <a:t>?</a:t>
            </a:r>
            <a:endParaRPr lang="de-DE" dirty="0"/>
          </a:p>
          <a:p>
            <a:r>
              <a:rPr lang="de-DE" dirty="0" smtClean="0"/>
              <a:t>Type </a:t>
            </a:r>
            <a:r>
              <a:rPr lang="de-DE" dirty="0" err="1" smtClean="0"/>
              <a:t>of</a:t>
            </a:r>
            <a:r>
              <a:rPr lang="de-DE" dirty="0" smtClean="0"/>
              <a:t> </a:t>
            </a:r>
            <a:r>
              <a:rPr lang="de-DE" dirty="0" err="1" smtClean="0"/>
              <a:t>lecture</a:t>
            </a:r>
            <a:r>
              <a:rPr lang="de-DE" dirty="0" smtClean="0"/>
              <a:t>:</a:t>
            </a:r>
            <a:endParaRPr lang="de-DE" dirty="0"/>
          </a:p>
          <a:p>
            <a:pPr lvl="1"/>
            <a:r>
              <a:rPr lang="de-DE" dirty="0" err="1" smtClean="0"/>
              <a:t>Lecture</a:t>
            </a:r>
            <a:r>
              <a:rPr lang="de-DE" dirty="0" smtClean="0"/>
              <a:t>: </a:t>
            </a:r>
            <a:r>
              <a:rPr lang="de-DE" dirty="0" err="1" smtClean="0"/>
              <a:t>Theoretical</a:t>
            </a:r>
            <a:r>
              <a:rPr lang="de-DE" dirty="0" smtClean="0"/>
              <a:t> </a:t>
            </a:r>
            <a:r>
              <a:rPr lang="de-DE" dirty="0" err="1" smtClean="0"/>
              <a:t>background</a:t>
            </a:r>
            <a:r>
              <a:rPr lang="de-DE" dirty="0" smtClean="0"/>
              <a:t>, </a:t>
            </a:r>
            <a:r>
              <a:rPr lang="de-DE" dirty="0" err="1" smtClean="0"/>
              <a:t>small</a:t>
            </a:r>
            <a:r>
              <a:rPr lang="de-DE" dirty="0" smtClean="0"/>
              <a:t> </a:t>
            </a:r>
            <a:r>
              <a:rPr lang="de-DE" dirty="0" err="1" smtClean="0"/>
              <a:t>examples</a:t>
            </a:r>
            <a:r>
              <a:rPr lang="de-DE" dirty="0" smtClean="0"/>
              <a:t>, </a:t>
            </a:r>
            <a:r>
              <a:rPr lang="de-DE" dirty="0" err="1" smtClean="0"/>
              <a:t>discussions</a:t>
            </a:r>
            <a:endParaRPr lang="de-DE" dirty="0"/>
          </a:p>
          <a:p>
            <a:pPr lvl="1"/>
            <a:r>
              <a:rPr lang="de-DE" dirty="0" err="1" smtClean="0"/>
              <a:t>Excercise</a:t>
            </a:r>
            <a:r>
              <a:rPr lang="de-DE" dirty="0" smtClean="0"/>
              <a:t>: </a:t>
            </a:r>
            <a:r>
              <a:rPr lang="de-DE" dirty="0" err="1" smtClean="0"/>
              <a:t>Practical</a:t>
            </a:r>
            <a:r>
              <a:rPr lang="de-DE" dirty="0" smtClean="0"/>
              <a:t> </a:t>
            </a:r>
            <a:r>
              <a:rPr lang="de-DE" dirty="0" err="1" smtClean="0"/>
              <a:t>Examples</a:t>
            </a:r>
            <a:r>
              <a:rPr lang="de-DE" dirty="0" smtClean="0"/>
              <a:t>, </a:t>
            </a:r>
            <a:r>
              <a:rPr lang="de-DE" dirty="0" err="1" smtClean="0"/>
              <a:t>especially</a:t>
            </a:r>
            <a:r>
              <a:rPr lang="de-DE" dirty="0" smtClean="0"/>
              <a:t> </a:t>
            </a:r>
            <a:r>
              <a:rPr lang="de-DE" dirty="0" err="1" smtClean="0"/>
              <a:t>programming</a:t>
            </a:r>
            <a:r>
              <a:rPr lang="de-DE" dirty="0" smtClean="0"/>
              <a:t> in a </a:t>
            </a:r>
            <a:r>
              <a:rPr lang="de-DE" dirty="0" err="1" smtClean="0"/>
              <a:t>context</a:t>
            </a:r>
            <a:r>
              <a:rPr lang="de-DE" dirty="0" smtClean="0"/>
              <a:t> </a:t>
            </a:r>
            <a:r>
              <a:rPr lang="de-DE" dirty="0" err="1" smtClean="0"/>
              <a:t>of</a:t>
            </a:r>
            <a:r>
              <a:rPr lang="de-DE" dirty="0" smtClean="0"/>
              <a:t> a </a:t>
            </a:r>
            <a:r>
              <a:rPr lang="de-DE" dirty="0" err="1" smtClean="0"/>
              <a:t>small</a:t>
            </a:r>
            <a:r>
              <a:rPr lang="de-DE" dirty="0" smtClean="0"/>
              <a:t> </a:t>
            </a:r>
            <a:r>
              <a:rPr lang="de-DE" dirty="0" err="1" smtClean="0"/>
              <a:t>project</a:t>
            </a:r>
            <a:endParaRPr lang="de-DE" dirty="0"/>
          </a:p>
          <a:p>
            <a:r>
              <a:rPr lang="de-DE" dirty="0" err="1" smtClean="0"/>
              <a:t>Written</a:t>
            </a:r>
            <a:r>
              <a:rPr lang="de-DE" dirty="0" smtClean="0"/>
              <a:t> </a:t>
            </a:r>
            <a:r>
              <a:rPr lang="de-DE" dirty="0" err="1" smtClean="0"/>
              <a:t>exam</a:t>
            </a:r>
            <a:r>
              <a:rPr lang="de-DE" dirty="0" smtClean="0"/>
              <a:t>:</a:t>
            </a:r>
            <a:endParaRPr lang="de-DE" dirty="0"/>
          </a:p>
          <a:p>
            <a:pPr lvl="1"/>
            <a:r>
              <a:rPr lang="de-DE" dirty="0"/>
              <a:t>90 </a:t>
            </a:r>
            <a:r>
              <a:rPr lang="de-DE" dirty="0" smtClean="0"/>
              <a:t>Minuten</a:t>
            </a:r>
            <a:endParaRPr lang="de-DE" dirty="0"/>
          </a:p>
          <a:p>
            <a:pPr lvl="1"/>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4</a:t>
            </a:fld>
            <a:endParaRPr lang="de-DE"/>
          </a:p>
        </p:txBody>
      </p:sp>
    </p:spTree>
    <p:extLst>
      <p:ext uri="{BB962C8B-B14F-4D97-AF65-F5344CB8AC3E}">
        <p14:creationId xmlns:p14="http://schemas.microsoft.com/office/powerpoint/2010/main" val="34559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el 1"/>
          <p:cNvSpPr>
            <a:spLocks noGrp="1"/>
          </p:cNvSpPr>
          <p:nvPr>
            <p:ph type="title"/>
          </p:nvPr>
        </p:nvSpPr>
        <p:spPr/>
        <p:txBody>
          <a:bodyPr/>
          <a:lstStyle/>
          <a:p>
            <a:pPr eaLnBrk="1" hangingPunct="1"/>
            <a:r>
              <a:rPr lang="de-DE" dirty="0" smtClean="0"/>
              <a:t>Implementation</a:t>
            </a:r>
            <a:endParaRPr lang="de-DE" dirty="0"/>
          </a:p>
        </p:txBody>
      </p:sp>
      <p:sp>
        <p:nvSpPr>
          <p:cNvPr id="3" name="Inhaltsplatzhalter 2"/>
          <p:cNvSpPr>
            <a:spLocks noGrp="1"/>
          </p:cNvSpPr>
          <p:nvPr>
            <p:ph idx="1"/>
          </p:nvPr>
        </p:nvSpPr>
        <p:spPr/>
        <p:txBody>
          <a:bodyPr rtlCol="0">
            <a:normAutofit/>
          </a:bodyPr>
          <a:lstStyle/>
          <a:p>
            <a:pPr>
              <a:defRPr/>
            </a:pPr>
            <a:r>
              <a:rPr lang="de-DE" dirty="0" err="1" smtClean="0"/>
              <a:t>Foundations</a:t>
            </a:r>
            <a:r>
              <a:rPr lang="de-DE" dirty="0" smtClean="0"/>
              <a:t> </a:t>
            </a:r>
            <a:r>
              <a:rPr lang="de-DE" dirty="0" err="1" smtClean="0"/>
              <a:t>of</a:t>
            </a:r>
            <a:r>
              <a:rPr lang="de-DE" dirty="0" smtClean="0"/>
              <a:t> Java </a:t>
            </a:r>
            <a:r>
              <a:rPr lang="de-DE" dirty="0" err="1" smtClean="0"/>
              <a:t>programming</a:t>
            </a:r>
            <a:endParaRPr lang="de-DE" dirty="0"/>
          </a:p>
          <a:p>
            <a:pPr marL="457200" lvl="1" indent="0">
              <a:buNone/>
              <a:defRPr/>
            </a:pPr>
            <a:endParaRPr lang="de-DE" dirty="0"/>
          </a:p>
          <a:p>
            <a:pPr marL="457200" lvl="1" indent="0">
              <a:buNone/>
              <a:defRPr/>
            </a:pPr>
            <a:endParaRPr lang="de-DE" dirty="0"/>
          </a:p>
          <a:p>
            <a:pPr marL="457200" lvl="1" indent="0">
              <a:buNone/>
              <a:defRPr/>
            </a:pPr>
            <a:endParaRPr lang="de-DE" dirty="0"/>
          </a:p>
          <a:p>
            <a:pPr>
              <a:defRPr/>
            </a:pPr>
            <a:endParaRPr lang="de-DE" dirty="0"/>
          </a:p>
          <a:p>
            <a:pPr>
              <a:defRPr/>
            </a:pPr>
            <a:r>
              <a:rPr lang="de-DE" dirty="0" err="1" smtClean="0"/>
              <a:t>Practical</a:t>
            </a:r>
            <a:r>
              <a:rPr lang="de-DE" dirty="0" smtClean="0"/>
              <a:t> </a:t>
            </a:r>
            <a:r>
              <a:rPr lang="de-DE" dirty="0" err="1" smtClean="0"/>
              <a:t>experience</a:t>
            </a:r>
            <a:endParaRPr lang="de-DE" dirty="0" smtClean="0"/>
          </a:p>
          <a:p>
            <a:pPr lvl="1">
              <a:defRPr/>
            </a:pPr>
            <a:r>
              <a:rPr lang="de-DE" dirty="0" smtClean="0"/>
              <a:t>Find </a:t>
            </a:r>
            <a:r>
              <a:rPr lang="de-DE" dirty="0" err="1" smtClean="0"/>
              <a:t>and</a:t>
            </a:r>
            <a:r>
              <a:rPr lang="de-DE" dirty="0" smtClean="0"/>
              <a:t> fix </a:t>
            </a:r>
            <a:r>
              <a:rPr lang="de-DE" dirty="0" err="1" smtClean="0"/>
              <a:t>bugs</a:t>
            </a:r>
            <a:endParaRPr lang="de-DE" dirty="0" smtClean="0"/>
          </a:p>
          <a:p>
            <a:pPr lvl="1">
              <a:defRPr/>
            </a:pPr>
            <a:r>
              <a:rPr lang="de-DE" dirty="0" err="1" smtClean="0"/>
              <a:t>Learn</a:t>
            </a:r>
            <a:r>
              <a:rPr lang="de-DE" dirty="0" smtClean="0"/>
              <a:t> </a:t>
            </a:r>
            <a:r>
              <a:rPr lang="de-DE" dirty="0" err="1" smtClean="0"/>
              <a:t>to</a:t>
            </a:r>
            <a:r>
              <a:rPr lang="de-DE" dirty="0" smtClean="0"/>
              <a:t> </a:t>
            </a:r>
            <a:r>
              <a:rPr lang="de-DE" dirty="0" err="1" smtClean="0"/>
              <a:t>help</a:t>
            </a:r>
            <a:r>
              <a:rPr lang="de-DE" dirty="0" smtClean="0"/>
              <a:t> </a:t>
            </a:r>
            <a:r>
              <a:rPr lang="de-DE" dirty="0" err="1" smtClean="0"/>
              <a:t>yourself</a:t>
            </a:r>
            <a:r>
              <a:rPr lang="de-DE" dirty="0" smtClean="0"/>
              <a:t> in </a:t>
            </a:r>
            <a:r>
              <a:rPr lang="de-DE" dirty="0" err="1" smtClean="0"/>
              <a:t>the</a:t>
            </a:r>
            <a:r>
              <a:rPr lang="de-DE" dirty="0" smtClean="0"/>
              <a:t> Internet</a:t>
            </a:r>
          </a:p>
          <a:p>
            <a:pPr lvl="1">
              <a:defRPr/>
            </a:pPr>
            <a:r>
              <a:rPr lang="de-DE" dirty="0" err="1" smtClean="0"/>
              <a:t>How</a:t>
            </a:r>
            <a:r>
              <a:rPr lang="de-DE" dirty="0" smtClean="0"/>
              <a:t> do I </a:t>
            </a:r>
            <a:r>
              <a:rPr lang="de-DE" dirty="0" err="1" smtClean="0"/>
              <a:t>write</a:t>
            </a:r>
            <a:r>
              <a:rPr lang="de-DE" dirty="0" smtClean="0"/>
              <a:t> </a:t>
            </a:r>
            <a:r>
              <a:rPr lang="de-DE" dirty="0" err="1" smtClean="0"/>
              <a:t>readable</a:t>
            </a:r>
            <a:r>
              <a:rPr lang="de-DE" dirty="0" smtClean="0"/>
              <a:t> </a:t>
            </a:r>
            <a:r>
              <a:rPr lang="de-DE" dirty="0" err="1" smtClean="0"/>
              <a:t>code</a:t>
            </a:r>
            <a:r>
              <a:rPr lang="de-DE" dirty="0" smtClean="0"/>
              <a:t>?</a:t>
            </a:r>
          </a:p>
        </p:txBody>
      </p:sp>
      <p:sp>
        <p:nvSpPr>
          <p:cNvPr id="4" name="Foliennummernplatzhalter 3"/>
          <p:cNvSpPr>
            <a:spLocks noGrp="1"/>
          </p:cNvSpPr>
          <p:nvPr>
            <p:ph type="sldNum" sz="quarter" idx="12"/>
          </p:nvPr>
        </p:nvSpPr>
        <p:spPr/>
        <p:txBody>
          <a:bodyPr/>
          <a:lstStyle/>
          <a:p>
            <a:pPr>
              <a:defRPr/>
            </a:pPr>
            <a:fld id="{534C36C2-0CA2-4751-94CB-C9E528D76E18}" type="slidenum">
              <a:rPr lang="de-DE"/>
              <a:pPr>
                <a:defRPr/>
              </a:pPr>
              <a:t>40</a:t>
            </a:fld>
            <a:endParaRPr lang="de-DE"/>
          </a:p>
        </p:txBody>
      </p:sp>
      <p:pic>
        <p:nvPicPr>
          <p:cNvPr id="30723" name="Picture 2" descr="C:\Users\siegmunn\AppData\Local\Microsoft\Windows\Temporary Internet Files\Content.IE5\GDBVIYJY\MC900441288[1].png"/>
          <p:cNvPicPr>
            <a:picLocks noChangeAspect="1" noChangeArrowheads="1"/>
          </p:cNvPicPr>
          <p:nvPr/>
        </p:nvPicPr>
        <p:blipFill>
          <a:blip r:embed="rId3"/>
          <a:srcRect/>
          <a:stretch>
            <a:fillRect/>
          </a:stretch>
        </p:blipFill>
        <p:spPr bwMode="auto">
          <a:xfrm>
            <a:off x="4044082" y="2820591"/>
            <a:ext cx="1758950" cy="1760537"/>
          </a:xfrm>
          <a:prstGeom prst="rect">
            <a:avLst/>
          </a:prstGeom>
          <a:noFill/>
          <a:ln w="9525">
            <a:noFill/>
            <a:miter lim="800000"/>
            <a:headEnd/>
            <a:tailEnd/>
          </a:ln>
        </p:spPr>
      </p:pic>
      <p:pic>
        <p:nvPicPr>
          <p:cNvPr id="30724" name="Picture 3" descr="C:\Users\siegmunn\AppData\Local\Microsoft\Windows\Temporary Internet Files\Content.IE5\FWCPVCBO\MC900433918[1].png"/>
          <p:cNvPicPr>
            <a:picLocks noChangeAspect="1" noChangeArrowheads="1"/>
          </p:cNvPicPr>
          <p:nvPr/>
        </p:nvPicPr>
        <p:blipFill>
          <a:blip r:embed="rId4"/>
          <a:srcRect/>
          <a:stretch>
            <a:fillRect/>
          </a:stretch>
        </p:blipFill>
        <p:spPr bwMode="auto">
          <a:xfrm>
            <a:off x="7608888" y="2866627"/>
            <a:ext cx="1714500" cy="1714500"/>
          </a:xfrm>
          <a:prstGeom prst="rect">
            <a:avLst/>
          </a:prstGeom>
          <a:noFill/>
          <a:ln w="9525">
            <a:noFill/>
            <a:miter lim="800000"/>
            <a:headEnd/>
            <a:tailEnd/>
          </a:ln>
        </p:spPr>
      </p:pic>
      <p:cxnSp>
        <p:nvCxnSpPr>
          <p:cNvPr id="5" name="Gerade Verbindung mit Pfeil 4"/>
          <p:cNvCxnSpPr/>
          <p:nvPr/>
        </p:nvCxnSpPr>
        <p:spPr>
          <a:xfrm>
            <a:off x="6276107" y="3468290"/>
            <a:ext cx="122396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4476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Titel 1"/>
          <p:cNvSpPr>
            <a:spLocks noGrp="1"/>
          </p:cNvSpPr>
          <p:nvPr>
            <p:ph type="title"/>
          </p:nvPr>
        </p:nvSpPr>
        <p:spPr/>
        <p:txBody>
          <a:bodyPr/>
          <a:lstStyle/>
          <a:p>
            <a:pPr eaLnBrk="1" hangingPunct="1"/>
            <a:r>
              <a:rPr lang="de-DE" dirty="0" smtClean="0"/>
              <a:t>Topics </a:t>
            </a:r>
            <a:r>
              <a:rPr lang="de-DE" dirty="0" err="1" smtClean="0"/>
              <a:t>Overview</a:t>
            </a:r>
            <a:endParaRPr lang="de-DE" dirty="0"/>
          </a:p>
        </p:txBody>
      </p:sp>
      <p:sp>
        <p:nvSpPr>
          <p:cNvPr id="2" name="Inhaltsplatzhalter 1"/>
          <p:cNvSpPr>
            <a:spLocks noGrp="1"/>
          </p:cNvSpPr>
          <p:nvPr>
            <p:ph idx="1"/>
          </p:nvPr>
        </p:nvSpPr>
        <p:spPr/>
        <p:txBody>
          <a:bodyPr/>
          <a:lstStyle/>
          <a:p>
            <a:endParaRPr lang="en-US" dirty="0"/>
          </a:p>
        </p:txBody>
      </p:sp>
      <p:sp>
        <p:nvSpPr>
          <p:cNvPr id="3" name="Foliennummernplatzhalter 2"/>
          <p:cNvSpPr>
            <a:spLocks noGrp="1"/>
          </p:cNvSpPr>
          <p:nvPr>
            <p:ph type="sldNum" sz="quarter" idx="12"/>
          </p:nvPr>
        </p:nvSpPr>
        <p:spPr/>
        <p:txBody>
          <a:bodyPr/>
          <a:lstStyle/>
          <a:p>
            <a:pPr>
              <a:defRPr/>
            </a:pPr>
            <a:fld id="{09C85F73-DC7A-44ED-BB33-CA2DD0C8FA70}" type="slidenum">
              <a:rPr lang="de-DE"/>
              <a:pPr>
                <a:defRPr/>
              </a:pPr>
              <a:t>41</a:t>
            </a:fld>
            <a:endParaRPr lang="de-DE"/>
          </a:p>
        </p:txBody>
      </p:sp>
      <p:pic>
        <p:nvPicPr>
          <p:cNvPr id="4098" name="Picture 2"/>
          <p:cNvPicPr>
            <a:picLocks noChangeAspect="1" noChangeArrowheads="1"/>
          </p:cNvPicPr>
          <p:nvPr/>
        </p:nvPicPr>
        <p:blipFill>
          <a:blip r:embed="rId3"/>
          <a:srcRect/>
          <a:stretch>
            <a:fillRect/>
          </a:stretch>
        </p:blipFill>
        <p:spPr bwMode="auto">
          <a:xfrm>
            <a:off x="1703389" y="1530351"/>
            <a:ext cx="5629275" cy="5173663"/>
          </a:xfrm>
          <a:prstGeom prst="rect">
            <a:avLst/>
          </a:prstGeom>
          <a:ln>
            <a:noFill/>
          </a:ln>
          <a:effectLst>
            <a:outerShdw blurRad="292100" dist="139700" dir="2700000" algn="tl" rotWithShape="0">
              <a:srgbClr val="333333">
                <a:alpha val="65000"/>
              </a:srgbClr>
            </a:outerShdw>
          </a:effectLst>
          <a:extLst/>
        </p:spPr>
      </p:pic>
      <p:sp>
        <p:nvSpPr>
          <p:cNvPr id="6" name="Textfeld 5"/>
          <p:cNvSpPr txBox="1">
            <a:spLocks noChangeArrowheads="1"/>
          </p:cNvSpPr>
          <p:nvPr/>
        </p:nvSpPr>
        <p:spPr bwMode="auto">
          <a:xfrm>
            <a:off x="7535863" y="2387600"/>
            <a:ext cx="2879634"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Constructors</a:t>
            </a:r>
            <a:r>
              <a:rPr lang="de-DE" dirty="0" smtClean="0">
                <a:solidFill>
                  <a:srgbClr val="00B0F0"/>
                </a:solidFill>
                <a:latin typeface="Calibri" pitchFamily="34" charset="0"/>
              </a:rPr>
              <a:t>, </a:t>
            </a:r>
            <a:r>
              <a:rPr lang="de-DE" dirty="0" err="1" smtClean="0">
                <a:solidFill>
                  <a:srgbClr val="00B0F0"/>
                </a:solidFill>
                <a:latin typeface="Calibri" pitchFamily="34" charset="0"/>
              </a:rPr>
              <a:t>assignments</a:t>
            </a:r>
            <a:r>
              <a:rPr lang="de-DE" dirty="0" smtClean="0">
                <a:solidFill>
                  <a:srgbClr val="00B0F0"/>
                </a:solidFill>
                <a:latin typeface="Calibri" pitchFamily="34" charset="0"/>
              </a:rPr>
              <a:t>,..</a:t>
            </a:r>
            <a:endParaRPr lang="de-DE" dirty="0">
              <a:solidFill>
                <a:srgbClr val="00B0F0"/>
              </a:solidFill>
              <a:latin typeface="Calibri" pitchFamily="34" charset="0"/>
            </a:endParaRPr>
          </a:p>
        </p:txBody>
      </p:sp>
      <p:sp>
        <p:nvSpPr>
          <p:cNvPr id="7" name="Textfeld 6"/>
          <p:cNvSpPr txBox="1">
            <a:spLocks noChangeArrowheads="1"/>
          </p:cNvSpPr>
          <p:nvPr/>
        </p:nvSpPr>
        <p:spPr bwMode="auto">
          <a:xfrm>
            <a:off x="7535863" y="1773239"/>
            <a:ext cx="2156552" cy="923330"/>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Variables, </a:t>
            </a:r>
            <a:r>
              <a:rPr lang="de-DE" dirty="0" err="1" smtClean="0">
                <a:solidFill>
                  <a:srgbClr val="00B0F0"/>
                </a:solidFill>
                <a:latin typeface="Calibri" pitchFamily="34" charset="0"/>
              </a:rPr>
              <a:t>constants</a:t>
            </a:r>
            <a:r>
              <a:rPr lang="de-DE" dirty="0" smtClean="0">
                <a:solidFill>
                  <a:srgbClr val="00B0F0"/>
                </a:solidFill>
                <a:latin typeface="Calibri" pitchFamily="34" charset="0"/>
              </a:rPr>
              <a:t>, </a:t>
            </a:r>
            <a:endParaRPr lang="de-DE" dirty="0">
              <a:solidFill>
                <a:srgbClr val="00B0F0"/>
              </a:solidFill>
              <a:latin typeface="Calibri" pitchFamily="34" charset="0"/>
            </a:endParaRPr>
          </a:p>
          <a:p>
            <a:r>
              <a:rPr lang="de-DE" dirty="0">
                <a:solidFill>
                  <a:srgbClr val="00B0F0"/>
                </a:solidFill>
                <a:latin typeface="Calibri" pitchFamily="34" charset="0"/>
              </a:rPr>
              <a:t>(</a:t>
            </a:r>
            <a:r>
              <a:rPr lang="de-DE" dirty="0" err="1">
                <a:solidFill>
                  <a:srgbClr val="00B0F0"/>
                </a:solidFill>
                <a:latin typeface="Calibri" pitchFamily="34" charset="0"/>
              </a:rPr>
              <a:t>static</a:t>
            </a:r>
            <a:r>
              <a:rPr lang="de-DE" dirty="0">
                <a:solidFill>
                  <a:srgbClr val="00B0F0"/>
                </a:solidFill>
                <a:latin typeface="Calibri" pitchFamily="34" charset="0"/>
              </a:rPr>
              <a:t> vs. </a:t>
            </a:r>
            <a:r>
              <a:rPr lang="de-DE" dirty="0" err="1">
                <a:solidFill>
                  <a:srgbClr val="00B0F0"/>
                </a:solidFill>
                <a:latin typeface="Calibri" pitchFamily="34" charset="0"/>
              </a:rPr>
              <a:t>instance</a:t>
            </a:r>
            <a:r>
              <a:rPr lang="de-DE" dirty="0">
                <a:solidFill>
                  <a:srgbClr val="00B0F0"/>
                </a:solidFill>
                <a:latin typeface="Calibri" pitchFamily="34" charset="0"/>
              </a:rPr>
              <a:t>)</a:t>
            </a:r>
          </a:p>
          <a:p>
            <a:endParaRPr lang="de-DE" dirty="0">
              <a:solidFill>
                <a:srgbClr val="00B0F0"/>
              </a:solidFill>
              <a:latin typeface="Calibri" pitchFamily="34" charset="0"/>
            </a:endParaRPr>
          </a:p>
        </p:txBody>
      </p:sp>
      <p:sp>
        <p:nvSpPr>
          <p:cNvPr id="8" name="Textfeld 7"/>
          <p:cNvSpPr txBox="1">
            <a:spLocks noChangeArrowheads="1"/>
          </p:cNvSpPr>
          <p:nvPr/>
        </p:nvSpPr>
        <p:spPr bwMode="auto">
          <a:xfrm>
            <a:off x="7516813" y="3132138"/>
            <a:ext cx="2442464"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Methods</a:t>
            </a:r>
            <a:r>
              <a:rPr lang="de-DE" dirty="0" smtClean="0">
                <a:solidFill>
                  <a:srgbClr val="00B0F0"/>
                </a:solidFill>
                <a:latin typeface="Calibri" pitchFamily="34" charset="0"/>
              </a:rPr>
              <a:t>, </a:t>
            </a:r>
            <a:r>
              <a:rPr lang="de-DE" dirty="0" err="1" smtClean="0">
                <a:solidFill>
                  <a:srgbClr val="00B0F0"/>
                </a:solidFill>
                <a:latin typeface="Calibri" pitchFamily="34" charset="0"/>
              </a:rPr>
              <a:t>parameters</a:t>
            </a:r>
            <a:r>
              <a:rPr lang="de-DE" dirty="0" smtClean="0">
                <a:solidFill>
                  <a:srgbClr val="00B0F0"/>
                </a:solidFill>
                <a:latin typeface="Calibri" pitchFamily="34" charset="0"/>
              </a:rPr>
              <a:t>,…</a:t>
            </a:r>
            <a:endParaRPr lang="de-DE" dirty="0">
              <a:solidFill>
                <a:srgbClr val="00B0F0"/>
              </a:solidFill>
              <a:latin typeface="Calibri" pitchFamily="34" charset="0"/>
            </a:endParaRPr>
          </a:p>
        </p:txBody>
      </p:sp>
      <p:sp>
        <p:nvSpPr>
          <p:cNvPr id="9" name="Textfeld 8"/>
          <p:cNvSpPr txBox="1">
            <a:spLocks noChangeArrowheads="1"/>
          </p:cNvSpPr>
          <p:nvPr/>
        </p:nvSpPr>
        <p:spPr bwMode="auto">
          <a:xfrm>
            <a:off x="7535864" y="2700338"/>
            <a:ext cx="973343"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Visibility</a:t>
            </a:r>
            <a:endParaRPr lang="de-DE" dirty="0">
              <a:solidFill>
                <a:srgbClr val="00B0F0"/>
              </a:solidFill>
              <a:latin typeface="Calibri" pitchFamily="34" charset="0"/>
            </a:endParaRPr>
          </a:p>
        </p:txBody>
      </p:sp>
      <p:sp>
        <p:nvSpPr>
          <p:cNvPr id="10" name="Textfeld 9"/>
          <p:cNvSpPr txBox="1">
            <a:spLocks noChangeArrowheads="1"/>
          </p:cNvSpPr>
          <p:nvPr/>
        </p:nvSpPr>
        <p:spPr bwMode="auto">
          <a:xfrm>
            <a:off x="7507289" y="5589588"/>
            <a:ext cx="2538772" cy="646331"/>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Control </a:t>
            </a:r>
            <a:r>
              <a:rPr lang="de-DE" dirty="0" err="1" smtClean="0">
                <a:solidFill>
                  <a:srgbClr val="00B0F0"/>
                </a:solidFill>
                <a:latin typeface="Calibri" pitchFamily="34" charset="0"/>
              </a:rPr>
              <a:t>structures</a:t>
            </a:r>
            <a:r>
              <a:rPr lang="de-DE" dirty="0" smtClean="0">
                <a:solidFill>
                  <a:srgbClr val="00B0F0"/>
                </a:solidFill>
                <a:latin typeface="Calibri" pitchFamily="34" charset="0"/>
              </a:rPr>
              <a:t> </a:t>
            </a:r>
            <a:endParaRPr lang="de-DE" dirty="0">
              <a:solidFill>
                <a:srgbClr val="00B0F0"/>
              </a:solidFill>
              <a:latin typeface="Calibri" pitchFamily="34" charset="0"/>
            </a:endParaRPr>
          </a:p>
          <a:p>
            <a:r>
              <a:rPr lang="de-DE" dirty="0" smtClean="0">
                <a:solidFill>
                  <a:srgbClr val="00B0F0"/>
                </a:solidFill>
                <a:latin typeface="Calibri" pitchFamily="34" charset="0"/>
              </a:rPr>
              <a:t>(</a:t>
            </a:r>
            <a:r>
              <a:rPr lang="de-DE" dirty="0" err="1" smtClean="0">
                <a:solidFill>
                  <a:srgbClr val="00B0F0"/>
                </a:solidFill>
                <a:latin typeface="Calibri" pitchFamily="34" charset="0"/>
              </a:rPr>
              <a:t>loops</a:t>
            </a:r>
            <a:r>
              <a:rPr lang="de-DE" dirty="0" smtClean="0">
                <a:solidFill>
                  <a:srgbClr val="00B0F0"/>
                </a:solidFill>
                <a:latin typeface="Calibri" pitchFamily="34" charset="0"/>
              </a:rPr>
              <a:t>, </a:t>
            </a:r>
            <a:r>
              <a:rPr lang="de-DE" dirty="0" err="1" smtClean="0">
                <a:solidFill>
                  <a:srgbClr val="00B0F0"/>
                </a:solidFill>
                <a:latin typeface="Calibri" pitchFamily="34" charset="0"/>
              </a:rPr>
              <a:t>conditionals</a:t>
            </a:r>
            <a:r>
              <a:rPr lang="de-DE" dirty="0" smtClean="0">
                <a:solidFill>
                  <a:srgbClr val="00B0F0"/>
                </a:solidFill>
                <a:latin typeface="Calibri" pitchFamily="34" charset="0"/>
              </a:rPr>
              <a:t>, </a:t>
            </a:r>
            <a:r>
              <a:rPr lang="de-DE" dirty="0">
                <a:solidFill>
                  <a:srgbClr val="00B0F0"/>
                </a:solidFill>
                <a:latin typeface="Calibri" pitchFamily="34" charset="0"/>
              </a:rPr>
              <a:t>etc.)</a:t>
            </a:r>
          </a:p>
        </p:txBody>
      </p:sp>
      <p:sp>
        <p:nvSpPr>
          <p:cNvPr id="12" name="Textfeld 11"/>
          <p:cNvSpPr txBox="1">
            <a:spLocks noChangeArrowheads="1"/>
          </p:cNvSpPr>
          <p:nvPr/>
        </p:nvSpPr>
        <p:spPr bwMode="auto">
          <a:xfrm>
            <a:off x="7491413" y="5035550"/>
            <a:ext cx="3266472" cy="369332"/>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Data </a:t>
            </a:r>
            <a:r>
              <a:rPr lang="de-DE" dirty="0" err="1" smtClean="0">
                <a:solidFill>
                  <a:srgbClr val="00B0F0"/>
                </a:solidFill>
                <a:latin typeface="Calibri" pitchFamily="34" charset="0"/>
              </a:rPr>
              <a:t>types</a:t>
            </a:r>
            <a:r>
              <a:rPr lang="de-DE" dirty="0" smtClean="0">
                <a:solidFill>
                  <a:srgbClr val="00B0F0"/>
                </a:solidFill>
                <a:latin typeface="Calibri" pitchFamily="34" charset="0"/>
              </a:rPr>
              <a:t> </a:t>
            </a:r>
            <a:r>
              <a:rPr lang="de-DE" dirty="0">
                <a:solidFill>
                  <a:srgbClr val="00B0F0"/>
                </a:solidFill>
                <a:latin typeface="Calibri" pitchFamily="34" charset="0"/>
              </a:rPr>
              <a:t>(</a:t>
            </a:r>
            <a:r>
              <a:rPr lang="de-DE" dirty="0" smtClean="0">
                <a:solidFill>
                  <a:srgbClr val="00B0F0"/>
                </a:solidFill>
                <a:latin typeface="Calibri" pitchFamily="34" charset="0"/>
              </a:rPr>
              <a:t>primitive </a:t>
            </a:r>
            <a:r>
              <a:rPr lang="de-DE" dirty="0">
                <a:solidFill>
                  <a:srgbClr val="00B0F0"/>
                </a:solidFill>
                <a:latin typeface="Calibri" pitchFamily="34" charset="0"/>
              </a:rPr>
              <a:t>&amp; </a:t>
            </a:r>
            <a:r>
              <a:rPr lang="de-DE" dirty="0" err="1" smtClean="0">
                <a:solidFill>
                  <a:srgbClr val="00B0F0"/>
                </a:solidFill>
                <a:latin typeface="Calibri" pitchFamily="34" charset="0"/>
              </a:rPr>
              <a:t>complex</a:t>
            </a:r>
            <a:r>
              <a:rPr lang="de-DE" dirty="0">
                <a:solidFill>
                  <a:srgbClr val="00B0F0"/>
                </a:solidFill>
                <a:latin typeface="Calibri" pitchFamily="34" charset="0"/>
              </a:rPr>
              <a:t>)</a:t>
            </a:r>
          </a:p>
        </p:txBody>
      </p:sp>
      <p:sp>
        <p:nvSpPr>
          <p:cNvPr id="13" name="Textfeld 12"/>
          <p:cNvSpPr txBox="1">
            <a:spLocks noChangeArrowheads="1"/>
          </p:cNvSpPr>
          <p:nvPr/>
        </p:nvSpPr>
        <p:spPr bwMode="auto">
          <a:xfrm>
            <a:off x="7535863" y="3644900"/>
            <a:ext cx="2431820" cy="369332"/>
          </a:xfrm>
          <a:prstGeom prst="rect">
            <a:avLst/>
          </a:prstGeom>
          <a:noFill/>
          <a:ln w="9525">
            <a:noFill/>
            <a:miter lim="800000"/>
            <a:headEnd/>
            <a:tailEnd/>
          </a:ln>
        </p:spPr>
        <p:txBody>
          <a:bodyPr wrap="none">
            <a:spAutoFit/>
          </a:bodyPr>
          <a:lstStyle/>
          <a:p>
            <a:r>
              <a:rPr lang="de-DE" dirty="0">
                <a:solidFill>
                  <a:srgbClr val="00B0F0"/>
                </a:solidFill>
                <a:latin typeface="Calibri" pitchFamily="34" charset="0"/>
              </a:rPr>
              <a:t>Arrays, </a:t>
            </a:r>
            <a:r>
              <a:rPr lang="de-DE" dirty="0" smtClean="0">
                <a:solidFill>
                  <a:srgbClr val="00B0F0"/>
                </a:solidFill>
                <a:latin typeface="Calibri" pitchFamily="34" charset="0"/>
              </a:rPr>
              <a:t>Lists, </a:t>
            </a:r>
            <a:r>
              <a:rPr lang="de-DE" dirty="0">
                <a:solidFill>
                  <a:srgbClr val="00B0F0"/>
                </a:solidFill>
                <a:latin typeface="Calibri" pitchFamily="34" charset="0"/>
              </a:rPr>
              <a:t>Stacks, etc.</a:t>
            </a:r>
          </a:p>
        </p:txBody>
      </p:sp>
      <p:sp>
        <p:nvSpPr>
          <p:cNvPr id="14" name="Textfeld 13"/>
          <p:cNvSpPr txBox="1">
            <a:spLocks noChangeArrowheads="1"/>
          </p:cNvSpPr>
          <p:nvPr/>
        </p:nvSpPr>
        <p:spPr bwMode="auto">
          <a:xfrm>
            <a:off x="7507289" y="1412875"/>
            <a:ext cx="3172150" cy="369332"/>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Java </a:t>
            </a:r>
            <a:r>
              <a:rPr lang="de-DE" dirty="0" err="1" smtClean="0">
                <a:solidFill>
                  <a:srgbClr val="00B0F0"/>
                </a:solidFill>
                <a:latin typeface="Calibri" pitchFamily="34" charset="0"/>
              </a:rPr>
              <a:t>Classes</a:t>
            </a:r>
            <a:r>
              <a:rPr lang="de-DE" dirty="0" smtClean="0">
                <a:solidFill>
                  <a:srgbClr val="00B0F0"/>
                </a:solidFill>
                <a:latin typeface="Calibri" pitchFamily="34" charset="0"/>
              </a:rPr>
              <a:t>, </a:t>
            </a:r>
            <a:r>
              <a:rPr lang="de-DE" dirty="0" err="1" smtClean="0">
                <a:solidFill>
                  <a:srgbClr val="00B0F0"/>
                </a:solidFill>
                <a:latin typeface="Calibri" pitchFamily="34" charset="0"/>
              </a:rPr>
              <a:t>enumerations</a:t>
            </a:r>
            <a:r>
              <a:rPr lang="de-DE" dirty="0" smtClean="0">
                <a:solidFill>
                  <a:srgbClr val="00B0F0"/>
                </a:solidFill>
                <a:latin typeface="Calibri" pitchFamily="34" charset="0"/>
              </a:rPr>
              <a:t>, </a:t>
            </a:r>
            <a:r>
              <a:rPr lang="de-DE" dirty="0">
                <a:solidFill>
                  <a:srgbClr val="00B0F0"/>
                </a:solidFill>
                <a:latin typeface="Calibri" pitchFamily="34" charset="0"/>
              </a:rPr>
              <a:t>etc.</a:t>
            </a:r>
          </a:p>
        </p:txBody>
      </p:sp>
      <p:sp>
        <p:nvSpPr>
          <p:cNvPr id="16" name="Textfeld 15"/>
          <p:cNvSpPr txBox="1">
            <a:spLocks noChangeArrowheads="1"/>
          </p:cNvSpPr>
          <p:nvPr/>
        </p:nvSpPr>
        <p:spPr bwMode="auto">
          <a:xfrm>
            <a:off x="7540626" y="4067175"/>
            <a:ext cx="1906291" cy="369332"/>
          </a:xfrm>
          <a:prstGeom prst="rect">
            <a:avLst/>
          </a:prstGeom>
          <a:noFill/>
          <a:ln w="9525">
            <a:noFill/>
            <a:miter lim="800000"/>
            <a:headEnd/>
            <a:tailEnd/>
          </a:ln>
        </p:spPr>
        <p:txBody>
          <a:bodyPr wrap="none">
            <a:spAutoFit/>
          </a:bodyPr>
          <a:lstStyle/>
          <a:p>
            <a:r>
              <a:rPr lang="de-DE" dirty="0">
                <a:solidFill>
                  <a:srgbClr val="00B0F0"/>
                </a:solidFill>
                <a:latin typeface="Calibri" pitchFamily="34" charset="0"/>
              </a:rPr>
              <a:t>OOP: </a:t>
            </a:r>
            <a:r>
              <a:rPr lang="de-DE" dirty="0" err="1" smtClean="0">
                <a:solidFill>
                  <a:srgbClr val="00B0F0"/>
                </a:solidFill>
                <a:latin typeface="Calibri" pitchFamily="34" charset="0"/>
              </a:rPr>
              <a:t>Instantiation</a:t>
            </a:r>
            <a:endParaRPr lang="de-DE" dirty="0">
              <a:solidFill>
                <a:srgbClr val="00B0F0"/>
              </a:solidFill>
              <a:latin typeface="Calibri" pitchFamily="34" charset="0"/>
            </a:endParaRPr>
          </a:p>
        </p:txBody>
      </p:sp>
      <p:cxnSp>
        <p:nvCxnSpPr>
          <p:cNvPr id="17" name="Gerade Verbindung mit Pfeil 16"/>
          <p:cNvCxnSpPr/>
          <p:nvPr/>
        </p:nvCxnSpPr>
        <p:spPr>
          <a:xfrm flipH="1">
            <a:off x="3503613" y="1597025"/>
            <a:ext cx="40322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H="1">
            <a:off x="3935413" y="2098675"/>
            <a:ext cx="36004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a:off x="3916363" y="2565400"/>
            <a:ext cx="36004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9" idx="1"/>
          </p:cNvCxnSpPr>
          <p:nvPr/>
        </p:nvCxnSpPr>
        <p:spPr>
          <a:xfrm flipH="1">
            <a:off x="2782889" y="2884488"/>
            <a:ext cx="4752975" cy="1841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3959225" y="3132138"/>
            <a:ext cx="3600450" cy="17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flipH="1">
            <a:off x="6311901" y="3829051"/>
            <a:ext cx="1204913" cy="1047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H="1">
            <a:off x="4494213" y="4252914"/>
            <a:ext cx="3041650" cy="255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10" idx="1"/>
          </p:cNvCxnSpPr>
          <p:nvPr/>
        </p:nvCxnSpPr>
        <p:spPr>
          <a:xfrm flipH="1" flipV="1">
            <a:off x="4008438" y="5732464"/>
            <a:ext cx="3498850" cy="1793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12" idx="1"/>
          </p:cNvCxnSpPr>
          <p:nvPr/>
        </p:nvCxnSpPr>
        <p:spPr>
          <a:xfrm flipH="1">
            <a:off x="4151313" y="5219700"/>
            <a:ext cx="33401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25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10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Exam</a:t>
            </a:r>
            <a:r>
              <a:rPr lang="de-DE" dirty="0" smtClean="0"/>
              <a:t> </a:t>
            </a:r>
            <a:r>
              <a:rPr lang="de-DE" dirty="0" err="1" smtClean="0"/>
              <a:t>Questions</a:t>
            </a:r>
            <a:endParaRPr lang="en-US" dirty="0"/>
          </a:p>
        </p:txBody>
      </p:sp>
      <p:sp>
        <p:nvSpPr>
          <p:cNvPr id="3" name="Inhaltsplatzhalter 2"/>
          <p:cNvSpPr>
            <a:spLocks noGrp="1"/>
          </p:cNvSpPr>
          <p:nvPr>
            <p:ph idx="1"/>
          </p:nvPr>
        </p:nvSpPr>
        <p:spPr/>
        <p:txBody>
          <a:bodyPr>
            <a:normAutofit fontScale="92500" lnSpcReduction="20000"/>
          </a:bodyPr>
          <a:lstStyle/>
          <a:p>
            <a:r>
              <a:rPr lang="de-DE" dirty="0" err="1" smtClean="0"/>
              <a:t>Implement</a:t>
            </a:r>
            <a:r>
              <a:rPr lang="de-DE" dirty="0" smtClean="0"/>
              <a:t> a </a:t>
            </a:r>
            <a:r>
              <a:rPr lang="de-DE" dirty="0" err="1" smtClean="0"/>
              <a:t>static</a:t>
            </a:r>
            <a:r>
              <a:rPr lang="de-DE" dirty="0" smtClean="0"/>
              <a:t> </a:t>
            </a:r>
            <a:r>
              <a:rPr lang="de-DE" dirty="0" err="1" smtClean="0"/>
              <a:t>method</a:t>
            </a:r>
            <a:r>
              <a:rPr lang="de-DE" dirty="0" smtClean="0"/>
              <a:t> in Java </a:t>
            </a:r>
            <a:r>
              <a:rPr lang="de-DE" dirty="0" err="1" smtClean="0"/>
              <a:t>for</a:t>
            </a:r>
            <a:r>
              <a:rPr lang="de-DE" dirty="0" smtClean="0"/>
              <a:t> </a:t>
            </a:r>
            <a:r>
              <a:rPr lang="de-DE" dirty="0" err="1" smtClean="0"/>
              <a:t>the</a:t>
            </a:r>
            <a:r>
              <a:rPr lang="de-DE" dirty="0" smtClean="0"/>
              <a:t> </a:t>
            </a:r>
            <a:r>
              <a:rPr lang="de-DE" dirty="0" err="1" smtClean="0"/>
              <a:t>following</a:t>
            </a:r>
            <a:r>
              <a:rPr lang="de-DE" dirty="0" smtClean="0"/>
              <a:t> </a:t>
            </a:r>
            <a:r>
              <a:rPr lang="de-DE" dirty="0" err="1" smtClean="0"/>
              <a:t>operation</a:t>
            </a:r>
            <a:r>
              <a:rPr lang="de-DE" dirty="0" smtClean="0"/>
              <a:t>:</a:t>
            </a:r>
          </a:p>
          <a:p>
            <a:pPr lvl="1"/>
            <a:r>
              <a:rPr lang="de-DE" b="1" dirty="0" smtClean="0"/>
              <a:t>Input</a:t>
            </a:r>
            <a:r>
              <a:rPr lang="de-DE" dirty="0" smtClean="0"/>
              <a:t>: 2-dimensional </a:t>
            </a:r>
            <a:r>
              <a:rPr lang="de-DE" dirty="0" err="1" smtClean="0"/>
              <a:t>array</a:t>
            </a:r>
            <a:r>
              <a:rPr lang="de-DE" dirty="0" smtClean="0"/>
              <a:t> </a:t>
            </a:r>
            <a:r>
              <a:rPr lang="de-DE" dirty="0" err="1" smtClean="0"/>
              <a:t>with</a:t>
            </a:r>
            <a:r>
              <a:rPr lang="de-DE" dirty="0" smtClean="0"/>
              <a:t> </a:t>
            </a:r>
            <a:r>
              <a:rPr lang="de-DE" b="1" dirty="0" err="1" smtClean="0">
                <a:latin typeface="Consolas" panose="020B0609020204030204" pitchFamily="49" charset="0"/>
              </a:rPr>
              <a:t>int</a:t>
            </a:r>
            <a:r>
              <a:rPr lang="de-DE" dirty="0"/>
              <a:t> </a:t>
            </a:r>
            <a:r>
              <a:rPr lang="de-DE" dirty="0" err="1" smtClean="0"/>
              <a:t>values</a:t>
            </a:r>
            <a:endParaRPr lang="de-DE" dirty="0" smtClean="0"/>
          </a:p>
          <a:p>
            <a:pPr lvl="1"/>
            <a:r>
              <a:rPr lang="de-DE" b="1" dirty="0" smtClean="0"/>
              <a:t>Output</a:t>
            </a:r>
            <a:r>
              <a:rPr lang="de-DE" dirty="0" smtClean="0"/>
              <a:t>: An </a:t>
            </a:r>
            <a:r>
              <a:rPr lang="de-DE" b="1" dirty="0" err="1" smtClean="0">
                <a:latin typeface="Consolas" panose="020B0609020204030204" pitchFamily="49" charset="0"/>
              </a:rPr>
              <a:t>int</a:t>
            </a:r>
            <a:r>
              <a:rPr lang="de-DE" dirty="0" smtClean="0"/>
              <a:t> </a:t>
            </a:r>
            <a:r>
              <a:rPr lang="de-DE" dirty="0" err="1" smtClean="0"/>
              <a:t>value</a:t>
            </a:r>
            <a:r>
              <a:rPr lang="de-DE" dirty="0" smtClean="0"/>
              <a:t>, </a:t>
            </a:r>
            <a:r>
              <a:rPr lang="de-DE" dirty="0" err="1" smtClean="0"/>
              <a:t>representing</a:t>
            </a:r>
            <a:r>
              <a:rPr lang="de-DE" dirty="0" smtClean="0"/>
              <a:t> </a:t>
            </a:r>
            <a:r>
              <a:rPr lang="de-DE" dirty="0" err="1" smtClean="0"/>
              <a:t>the</a:t>
            </a:r>
            <a:r>
              <a:rPr lang="de-DE" dirty="0" smtClean="0"/>
              <a:t> </a:t>
            </a:r>
            <a:r>
              <a:rPr lang="de-DE" dirty="0" err="1" smtClean="0"/>
              <a:t>sum</a:t>
            </a:r>
            <a:r>
              <a:rPr lang="de-DE" dirty="0" smtClean="0"/>
              <a:t> </a:t>
            </a:r>
            <a:r>
              <a:rPr lang="de-DE" dirty="0" err="1" smtClean="0"/>
              <a:t>of</a:t>
            </a:r>
            <a:r>
              <a:rPr lang="de-DE" dirty="0" smtClean="0"/>
              <a:t> </a:t>
            </a:r>
            <a:r>
              <a:rPr lang="de-DE" dirty="0" err="1" smtClean="0"/>
              <a:t>the</a:t>
            </a:r>
            <a:r>
              <a:rPr lang="de-DE" dirty="0" smtClean="0"/>
              <a:t> </a:t>
            </a:r>
            <a:r>
              <a:rPr lang="de-DE" dirty="0" err="1" smtClean="0"/>
              <a:t>largest</a:t>
            </a:r>
            <a:r>
              <a:rPr lang="de-DE" dirty="0" smtClean="0"/>
              <a:t> </a:t>
            </a:r>
            <a:r>
              <a:rPr lang="de-DE" dirty="0" err="1" smtClean="0"/>
              <a:t>values</a:t>
            </a:r>
            <a:r>
              <a:rPr lang="de-DE" dirty="0" smtClean="0"/>
              <a:t> </a:t>
            </a:r>
            <a:r>
              <a:rPr lang="de-DE" dirty="0" err="1" smtClean="0"/>
              <a:t>of</a:t>
            </a:r>
            <a:r>
              <a:rPr lang="de-DE" dirty="0" smtClean="0"/>
              <a:t> all </a:t>
            </a:r>
            <a:r>
              <a:rPr lang="de-DE" dirty="0" err="1" smtClean="0"/>
              <a:t>columns</a:t>
            </a:r>
            <a:endParaRPr lang="de-DE" dirty="0" smtClean="0"/>
          </a:p>
          <a:p>
            <a:endParaRPr lang="de-DE" dirty="0" smtClean="0"/>
          </a:p>
          <a:p>
            <a:r>
              <a:rPr lang="de-DE" dirty="0" err="1" smtClean="0"/>
              <a:t>Example</a:t>
            </a:r>
            <a:r>
              <a:rPr lang="de-DE" dirty="0" smtClean="0"/>
              <a:t>: 				</a:t>
            </a:r>
            <a:r>
              <a:rPr lang="de-DE" dirty="0" err="1" smtClean="0"/>
              <a:t>is</a:t>
            </a:r>
            <a:r>
              <a:rPr lang="de-DE" dirty="0" smtClean="0"/>
              <a:t> 23, </a:t>
            </a:r>
            <a:r>
              <a:rPr lang="de-DE" dirty="0" err="1" smtClean="0"/>
              <a:t>since</a:t>
            </a:r>
            <a:r>
              <a:rPr lang="de-DE" dirty="0" smtClean="0"/>
              <a:t>: 5 + 3 + 7 + 8 = 23</a:t>
            </a:r>
          </a:p>
          <a:p>
            <a:endParaRPr lang="de-DE" dirty="0"/>
          </a:p>
          <a:p>
            <a:r>
              <a:rPr lang="de-DE" dirty="0" err="1" smtClean="0"/>
              <a:t>Implement</a:t>
            </a:r>
            <a:r>
              <a:rPr lang="de-DE" dirty="0" smtClean="0"/>
              <a:t> a double </a:t>
            </a:r>
            <a:r>
              <a:rPr lang="de-DE" dirty="0" err="1" smtClean="0"/>
              <a:t>linked</a:t>
            </a:r>
            <a:r>
              <a:rPr lang="de-DE" dirty="0" smtClean="0"/>
              <a:t> </a:t>
            </a:r>
            <a:r>
              <a:rPr lang="de-DE" dirty="0" err="1" smtClean="0"/>
              <a:t>list</a:t>
            </a:r>
            <a:r>
              <a:rPr lang="de-DE" dirty="0" smtClean="0"/>
              <a:t> </a:t>
            </a:r>
            <a:r>
              <a:rPr lang="de-DE" dirty="0" err="1" smtClean="0"/>
              <a:t>based</a:t>
            </a:r>
            <a:r>
              <a:rPr lang="de-DE" dirty="0" smtClean="0"/>
              <a:t> on </a:t>
            </a:r>
            <a:r>
              <a:rPr lang="de-DE" dirty="0" err="1" smtClean="0"/>
              <a:t>the</a:t>
            </a:r>
            <a:r>
              <a:rPr lang="de-DE" dirty="0" smtClean="0"/>
              <a:t> </a:t>
            </a:r>
            <a:r>
              <a:rPr lang="de-DE" dirty="0" err="1" smtClean="0"/>
              <a:t>classes</a:t>
            </a:r>
            <a:r>
              <a:rPr lang="de-DE" dirty="0" smtClean="0"/>
              <a:t> </a:t>
            </a:r>
            <a:r>
              <a:rPr lang="de-DE" b="1" dirty="0" err="1" smtClean="0">
                <a:latin typeface="Consolas" panose="020B0609020204030204" pitchFamily="49" charset="0"/>
              </a:rPr>
              <a:t>node</a:t>
            </a:r>
            <a:r>
              <a:rPr lang="de-DE" dirty="0" smtClean="0"/>
              <a:t> </a:t>
            </a:r>
            <a:r>
              <a:rPr lang="de-DE" dirty="0" err="1" smtClean="0"/>
              <a:t>and</a:t>
            </a:r>
            <a:r>
              <a:rPr lang="de-DE" dirty="0" smtClean="0"/>
              <a:t> </a:t>
            </a:r>
            <a:r>
              <a:rPr lang="de-DE" b="1" dirty="0" err="1" smtClean="0">
                <a:latin typeface="Consolas" panose="020B0609020204030204" pitchFamily="49" charset="0"/>
              </a:rPr>
              <a:t>list</a:t>
            </a:r>
            <a:r>
              <a:rPr lang="de-DE" dirty="0" smtClean="0"/>
              <a:t>. The </a:t>
            </a:r>
            <a:r>
              <a:rPr lang="de-DE" dirty="0" err="1" smtClean="0"/>
              <a:t>list</a:t>
            </a:r>
            <a:r>
              <a:rPr lang="de-DE" dirty="0" smtClean="0"/>
              <a:t> </a:t>
            </a:r>
            <a:r>
              <a:rPr lang="de-DE" dirty="0" err="1" smtClean="0"/>
              <a:t>should</a:t>
            </a:r>
            <a:r>
              <a:rPr lang="de-DE" dirty="0" smtClean="0"/>
              <a:t> </a:t>
            </a:r>
            <a:r>
              <a:rPr lang="de-DE" dirty="0" err="1" smtClean="0"/>
              <a:t>store</a:t>
            </a:r>
            <a:r>
              <a:rPr lang="de-DE" dirty="0" smtClean="0"/>
              <a:t> </a:t>
            </a:r>
            <a:r>
              <a:rPr lang="de-DE" dirty="0" err="1" smtClean="0"/>
              <a:t>objects</a:t>
            </a:r>
            <a:r>
              <a:rPr lang="de-DE" dirty="0" smtClean="0"/>
              <a:t> </a:t>
            </a:r>
            <a:r>
              <a:rPr lang="de-DE" dirty="0" err="1" smtClean="0"/>
              <a:t>of</a:t>
            </a:r>
            <a:r>
              <a:rPr lang="de-DE" dirty="0" smtClean="0"/>
              <a:t> type </a:t>
            </a:r>
            <a:r>
              <a:rPr lang="de-DE" b="1" dirty="0" smtClean="0">
                <a:latin typeface="Consolas" panose="020B0609020204030204" pitchFamily="49" charset="0"/>
              </a:rPr>
              <a:t>String</a:t>
            </a:r>
            <a:r>
              <a:rPr lang="de-DE" dirty="0" smtClean="0"/>
              <a:t> </a:t>
            </a:r>
            <a:r>
              <a:rPr lang="de-DE" dirty="0" err="1" smtClean="0"/>
              <a:t>and</a:t>
            </a:r>
            <a:r>
              <a:rPr lang="de-DE" dirty="0" smtClean="0"/>
              <a:t> </a:t>
            </a:r>
            <a:r>
              <a:rPr lang="de-DE" dirty="0" err="1" smtClean="0"/>
              <a:t>have</a:t>
            </a:r>
            <a:r>
              <a:rPr lang="de-DE" dirty="0" smtClean="0"/>
              <a:t> </a:t>
            </a:r>
            <a:r>
              <a:rPr lang="de-DE" dirty="0" err="1" smtClean="0"/>
              <a:t>the</a:t>
            </a:r>
            <a:r>
              <a:rPr lang="de-DE" dirty="0" smtClean="0"/>
              <a:t> </a:t>
            </a:r>
            <a:r>
              <a:rPr lang="de-DE" dirty="0" err="1" smtClean="0"/>
              <a:t>following</a:t>
            </a:r>
            <a:r>
              <a:rPr lang="de-DE" dirty="0" smtClean="0"/>
              <a:t> </a:t>
            </a:r>
            <a:r>
              <a:rPr lang="de-DE" dirty="0" err="1" smtClean="0"/>
              <a:t>methods</a:t>
            </a:r>
            <a:r>
              <a:rPr lang="de-DE" dirty="0" smtClean="0"/>
              <a:t>:</a:t>
            </a:r>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display</a:t>
            </a:r>
            <a:r>
              <a:rPr lang="de-DE" b="1" dirty="0" smtClean="0">
                <a:latin typeface="Consolas" panose="020B0609020204030204" pitchFamily="49" charset="0"/>
              </a:rPr>
              <a:t>()</a:t>
            </a:r>
            <a:r>
              <a:rPr lang="de-DE" dirty="0" smtClean="0"/>
              <a:t>: </a:t>
            </a:r>
            <a:r>
              <a:rPr lang="de-DE" dirty="0" err="1" smtClean="0"/>
              <a:t>prints</a:t>
            </a:r>
            <a:r>
              <a:rPr lang="de-DE" dirty="0" smtClean="0"/>
              <a:t> all </a:t>
            </a:r>
            <a:r>
              <a:rPr lang="de-DE" dirty="0" err="1" smtClean="0"/>
              <a:t>elements</a:t>
            </a:r>
            <a:r>
              <a:rPr lang="de-DE" dirty="0" smtClean="0"/>
              <a:t> </a:t>
            </a:r>
            <a:r>
              <a:rPr lang="de-DE" dirty="0" err="1" smtClean="0"/>
              <a:t>of</a:t>
            </a:r>
            <a:r>
              <a:rPr lang="de-DE" dirty="0" smtClean="0"/>
              <a:t> </a:t>
            </a:r>
            <a:r>
              <a:rPr lang="de-DE" dirty="0" err="1" smtClean="0"/>
              <a:t>the</a:t>
            </a:r>
            <a:r>
              <a:rPr lang="de-DE" dirty="0" smtClean="0"/>
              <a:t> </a:t>
            </a:r>
            <a:r>
              <a:rPr lang="de-DE" dirty="0" err="1" smtClean="0"/>
              <a:t>list</a:t>
            </a:r>
            <a:r>
              <a:rPr lang="de-DE" dirty="0" smtClean="0"/>
              <a:t> (i.e., </a:t>
            </a:r>
            <a:r>
              <a:rPr lang="de-DE" dirty="0" err="1" smtClean="0"/>
              <a:t>content</a:t>
            </a:r>
            <a:r>
              <a:rPr lang="de-DE" dirty="0" smtClean="0"/>
              <a:t> </a:t>
            </a:r>
            <a:r>
              <a:rPr lang="de-DE" dirty="0" err="1" smtClean="0"/>
              <a:t>of</a:t>
            </a:r>
            <a:r>
              <a:rPr lang="de-DE" dirty="0" smtClean="0"/>
              <a:t> </a:t>
            </a:r>
            <a:r>
              <a:rPr lang="de-DE" dirty="0" err="1" smtClean="0"/>
              <a:t>the</a:t>
            </a:r>
            <a:r>
              <a:rPr lang="de-DE" dirty="0" smtClean="0"/>
              <a:t> </a:t>
            </a:r>
            <a:r>
              <a:rPr lang="de-DE" dirty="0" err="1" smtClean="0"/>
              <a:t>nodes</a:t>
            </a:r>
            <a:r>
              <a:rPr lang="de-DE" dirty="0" smtClean="0"/>
              <a:t>) on </a:t>
            </a:r>
            <a:r>
              <a:rPr lang="de-DE" dirty="0" err="1" smtClean="0"/>
              <a:t>the</a:t>
            </a:r>
            <a:r>
              <a:rPr lang="de-DE" dirty="0" smtClean="0"/>
              <a:t> </a:t>
            </a:r>
            <a:r>
              <a:rPr lang="de-DE" dirty="0" err="1" smtClean="0"/>
              <a:t>console</a:t>
            </a:r>
            <a:r>
              <a:rPr lang="de-DE" dirty="0" smtClean="0"/>
              <a:t>, </a:t>
            </a:r>
            <a:r>
              <a:rPr lang="de-DE" dirty="0" err="1" smtClean="0"/>
              <a:t>starting</a:t>
            </a:r>
            <a:r>
              <a:rPr lang="de-DE" dirty="0" smtClean="0"/>
              <a:t> </a:t>
            </a:r>
            <a:r>
              <a:rPr lang="de-DE" dirty="0" err="1" smtClean="0"/>
              <a:t>with</a:t>
            </a:r>
            <a:r>
              <a:rPr lang="de-DE" dirty="0" smtClean="0"/>
              <a:t> </a:t>
            </a:r>
            <a:r>
              <a:rPr lang="de-DE" dirty="0" err="1" smtClean="0"/>
              <a:t>the</a:t>
            </a:r>
            <a:r>
              <a:rPr lang="de-DE" dirty="0" smtClean="0"/>
              <a:t> </a:t>
            </a:r>
            <a:r>
              <a:rPr lang="de-DE" dirty="0" err="1" smtClean="0"/>
              <a:t>first</a:t>
            </a:r>
            <a:r>
              <a:rPr lang="de-DE" dirty="0" smtClean="0"/>
              <a:t> </a:t>
            </a:r>
            <a:r>
              <a:rPr lang="de-DE" dirty="0" err="1" smtClean="0"/>
              <a:t>element</a:t>
            </a:r>
            <a:endParaRPr lang="de-DE" dirty="0" smtClean="0"/>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add</a:t>
            </a:r>
            <a:r>
              <a:rPr lang="de-DE" b="1" dirty="0">
                <a:latin typeface="Consolas" panose="020B0609020204030204" pitchFamily="49" charset="0"/>
              </a:rPr>
              <a:t> </a:t>
            </a:r>
            <a:r>
              <a:rPr lang="de-DE" b="1" dirty="0" smtClean="0">
                <a:latin typeface="Consolas" panose="020B0609020204030204" pitchFamily="49" charset="0"/>
              </a:rPr>
              <a:t>(</a:t>
            </a:r>
            <a:r>
              <a:rPr lang="de-DE" b="1" dirty="0" err="1" smtClean="0">
                <a:latin typeface="Consolas" panose="020B0609020204030204" pitchFamily="49" charset="0"/>
              </a:rPr>
              <a:t>int</a:t>
            </a:r>
            <a:r>
              <a:rPr lang="de-DE" b="1" dirty="0" smtClean="0">
                <a:latin typeface="Consolas" panose="020B0609020204030204" pitchFamily="49" charset="0"/>
              </a:rPr>
              <a:t> i, String </a:t>
            </a:r>
            <a:r>
              <a:rPr lang="de-DE" b="1" dirty="0" err="1" smtClean="0">
                <a:latin typeface="Consolas" panose="020B0609020204030204" pitchFamily="49" charset="0"/>
              </a:rPr>
              <a:t>content</a:t>
            </a:r>
            <a:r>
              <a:rPr lang="de-DE" b="1" dirty="0" smtClean="0">
                <a:latin typeface="Consolas" panose="020B0609020204030204" pitchFamily="49" charset="0"/>
              </a:rPr>
              <a:t>)</a:t>
            </a:r>
            <a:r>
              <a:rPr lang="de-DE" dirty="0" smtClean="0"/>
              <a:t>: </a:t>
            </a:r>
            <a:r>
              <a:rPr lang="de-DE" dirty="0" err="1" smtClean="0"/>
              <a:t>adds</a:t>
            </a:r>
            <a:r>
              <a:rPr lang="de-DE" dirty="0" smtClean="0"/>
              <a:t> </a:t>
            </a:r>
            <a:r>
              <a:rPr lang="de-DE" dirty="0" err="1" smtClean="0"/>
              <a:t>the</a:t>
            </a:r>
            <a:r>
              <a:rPr lang="de-DE" dirty="0" smtClean="0"/>
              <a:t> </a:t>
            </a:r>
            <a:r>
              <a:rPr lang="de-DE" dirty="0" err="1" smtClean="0"/>
              <a:t>passed</a:t>
            </a:r>
            <a:r>
              <a:rPr lang="de-DE" dirty="0" smtClean="0"/>
              <a:t> </a:t>
            </a:r>
            <a:r>
              <a:rPr lang="de-DE" b="1" dirty="0" smtClean="0">
                <a:latin typeface="Consolas" panose="020B0609020204030204" pitchFamily="49" charset="0"/>
              </a:rPr>
              <a:t>String</a:t>
            </a:r>
            <a:r>
              <a:rPr lang="de-DE" dirty="0" smtClean="0"/>
              <a:t> at </a:t>
            </a:r>
            <a:r>
              <a:rPr lang="de-DE" dirty="0" err="1" smtClean="0"/>
              <a:t>position</a:t>
            </a:r>
            <a:r>
              <a:rPr lang="de-DE" dirty="0" smtClean="0"/>
              <a:t> </a:t>
            </a:r>
            <a:r>
              <a:rPr lang="de-DE" b="1" dirty="0" smtClean="0">
                <a:latin typeface="Consolas" panose="020B0609020204030204" pitchFamily="49" charset="0"/>
              </a:rPr>
              <a:t>i</a:t>
            </a:r>
            <a:r>
              <a:rPr lang="de-DE" dirty="0" smtClean="0"/>
              <a:t> </a:t>
            </a:r>
            <a:r>
              <a:rPr lang="de-DE" dirty="0" err="1" smtClean="0"/>
              <a:t>to</a:t>
            </a:r>
            <a:r>
              <a:rPr lang="de-DE" dirty="0" smtClean="0"/>
              <a:t> </a:t>
            </a:r>
            <a:r>
              <a:rPr lang="de-DE" dirty="0" err="1" smtClean="0"/>
              <a:t>the</a:t>
            </a:r>
            <a:r>
              <a:rPr lang="de-DE" dirty="0" smtClean="0"/>
              <a:t> </a:t>
            </a:r>
            <a:r>
              <a:rPr lang="de-DE" dirty="0" err="1" smtClean="0"/>
              <a:t>list</a:t>
            </a:r>
            <a:endParaRPr lang="de-DE" dirty="0" smtClean="0"/>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remove</a:t>
            </a:r>
            <a:r>
              <a:rPr lang="de-DE" b="1" dirty="0" smtClean="0">
                <a:latin typeface="Consolas" panose="020B0609020204030204" pitchFamily="49" charset="0"/>
              </a:rPr>
              <a:t> (</a:t>
            </a:r>
            <a:r>
              <a:rPr lang="de-DE" b="1" dirty="0" err="1" smtClean="0">
                <a:latin typeface="Consolas" panose="020B0609020204030204" pitchFamily="49" charset="0"/>
              </a:rPr>
              <a:t>int</a:t>
            </a:r>
            <a:r>
              <a:rPr lang="de-DE" b="1" dirty="0" smtClean="0">
                <a:latin typeface="Consolas" panose="020B0609020204030204" pitchFamily="49" charset="0"/>
              </a:rPr>
              <a:t> i)</a:t>
            </a:r>
            <a:r>
              <a:rPr lang="de-DE" dirty="0" smtClean="0"/>
              <a:t>: </a:t>
            </a:r>
            <a:r>
              <a:rPr lang="de-DE" dirty="0" err="1" smtClean="0"/>
              <a:t>removes</a:t>
            </a:r>
            <a:r>
              <a:rPr lang="de-DE" dirty="0" smtClean="0"/>
              <a:t> </a:t>
            </a:r>
            <a:r>
              <a:rPr lang="de-DE" dirty="0" err="1" smtClean="0"/>
              <a:t>the</a:t>
            </a:r>
            <a:r>
              <a:rPr lang="de-DE" dirty="0" smtClean="0"/>
              <a:t> </a:t>
            </a:r>
            <a:r>
              <a:rPr lang="de-DE" dirty="0" err="1" smtClean="0"/>
              <a:t>element</a:t>
            </a:r>
            <a:r>
              <a:rPr lang="de-DE" dirty="0" smtClean="0"/>
              <a:t> at </a:t>
            </a:r>
            <a:r>
              <a:rPr lang="de-DE" dirty="0" err="1" smtClean="0"/>
              <a:t>place</a:t>
            </a:r>
            <a:r>
              <a:rPr lang="de-DE" dirty="0" smtClean="0"/>
              <a:t> </a:t>
            </a:r>
            <a:r>
              <a:rPr lang="de-DE" b="1" dirty="0" smtClean="0">
                <a:latin typeface="Consolas" panose="020B0609020204030204" pitchFamily="49" charset="0"/>
              </a:rPr>
              <a:t>i</a:t>
            </a:r>
            <a:r>
              <a:rPr lang="de-DE" dirty="0" smtClean="0"/>
              <a:t> </a:t>
            </a:r>
            <a:r>
              <a:rPr lang="de-DE" dirty="0" err="1" smtClean="0"/>
              <a:t>from</a:t>
            </a:r>
            <a:r>
              <a:rPr lang="de-DE" dirty="0" smtClean="0"/>
              <a:t> </a:t>
            </a:r>
            <a:r>
              <a:rPr lang="de-DE" dirty="0" err="1" smtClean="0"/>
              <a:t>the</a:t>
            </a:r>
            <a:r>
              <a:rPr lang="de-DE" dirty="0" smtClean="0"/>
              <a:t> </a:t>
            </a:r>
            <a:r>
              <a:rPr lang="de-DE" dirty="0" err="1" smtClean="0"/>
              <a:t>list</a:t>
            </a:r>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42</a:t>
            </a:fld>
            <a:endParaRPr lang="de-DE" dirty="0"/>
          </a:p>
        </p:txBody>
      </p:sp>
      <p:graphicFrame>
        <p:nvGraphicFramePr>
          <p:cNvPr id="7" name="Tabelle 6"/>
          <p:cNvGraphicFramePr>
            <a:graphicFrameLocks noGrp="1"/>
          </p:cNvGraphicFramePr>
          <p:nvPr>
            <p:extLst>
              <p:ext uri="{D42A27DB-BD31-4B8C-83A1-F6EECF244321}">
                <p14:modId xmlns:p14="http://schemas.microsoft.com/office/powerpoint/2010/main" val="2275821707"/>
              </p:ext>
            </p:extLst>
          </p:nvPr>
        </p:nvGraphicFramePr>
        <p:xfrm>
          <a:off x="3503712" y="3284984"/>
          <a:ext cx="2353596" cy="741680"/>
        </p:xfrm>
        <a:graphic>
          <a:graphicData uri="http://schemas.openxmlformats.org/drawingml/2006/table">
            <a:tbl>
              <a:tblPr firstRow="1" bandRow="1">
                <a:tableStyleId>{5C22544A-7EE6-4342-B048-85BDC9FD1C3A}</a:tableStyleId>
              </a:tblPr>
              <a:tblGrid>
                <a:gridCol w="588399">
                  <a:extLst>
                    <a:ext uri="{9D8B030D-6E8A-4147-A177-3AD203B41FA5}">
                      <a16:colId xmlns:a16="http://schemas.microsoft.com/office/drawing/2014/main" val="4243900772"/>
                    </a:ext>
                  </a:extLst>
                </a:gridCol>
                <a:gridCol w="588399">
                  <a:extLst>
                    <a:ext uri="{9D8B030D-6E8A-4147-A177-3AD203B41FA5}">
                      <a16:colId xmlns:a16="http://schemas.microsoft.com/office/drawing/2014/main" val="1786122456"/>
                    </a:ext>
                  </a:extLst>
                </a:gridCol>
                <a:gridCol w="588399">
                  <a:extLst>
                    <a:ext uri="{9D8B030D-6E8A-4147-A177-3AD203B41FA5}">
                      <a16:colId xmlns:a16="http://schemas.microsoft.com/office/drawing/2014/main" val="1408828030"/>
                    </a:ext>
                  </a:extLst>
                </a:gridCol>
                <a:gridCol w="588399">
                  <a:extLst>
                    <a:ext uri="{9D8B030D-6E8A-4147-A177-3AD203B41FA5}">
                      <a16:colId xmlns:a16="http://schemas.microsoft.com/office/drawing/2014/main" val="3307716320"/>
                    </a:ext>
                  </a:extLst>
                </a:gridCol>
              </a:tblGrid>
              <a:tr h="370840">
                <a:tc>
                  <a:txBody>
                    <a:bodyPr/>
                    <a:lstStyle/>
                    <a:p>
                      <a:pPr algn="ctr"/>
                      <a:r>
                        <a:rPr lang="de-DE"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8</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50757"/>
                  </a:ext>
                </a:extLst>
              </a:tr>
              <a:tr h="370840">
                <a:tc>
                  <a:txBody>
                    <a:bodyPr/>
                    <a:lstStyle/>
                    <a:p>
                      <a:pPr algn="ctr"/>
                      <a:r>
                        <a:rPr lang="de-DE"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475307"/>
                  </a:ext>
                </a:extLst>
              </a:tr>
            </a:tbl>
          </a:graphicData>
        </a:graphic>
      </p:graphicFrame>
    </p:spTree>
    <p:extLst>
      <p:ext uri="{BB962C8B-B14F-4D97-AF65-F5344CB8AC3E}">
        <p14:creationId xmlns:p14="http://schemas.microsoft.com/office/powerpoint/2010/main" val="1044714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el 1"/>
          <p:cNvSpPr>
            <a:spLocks noGrp="1"/>
          </p:cNvSpPr>
          <p:nvPr>
            <p:ph type="title"/>
          </p:nvPr>
        </p:nvSpPr>
        <p:spPr/>
        <p:txBody>
          <a:bodyPr/>
          <a:lstStyle/>
          <a:p>
            <a:pPr eaLnBrk="1" hangingPunct="1"/>
            <a:r>
              <a:rPr lang="de-DE" dirty="0" err="1" smtClean="0"/>
              <a:t>Tips</a:t>
            </a:r>
            <a:r>
              <a:rPr lang="de-DE" dirty="0" smtClean="0"/>
              <a:t> </a:t>
            </a:r>
            <a:r>
              <a:rPr lang="de-DE" dirty="0" err="1" smtClean="0"/>
              <a:t>for</a:t>
            </a:r>
            <a:r>
              <a:rPr lang="de-DE" dirty="0" smtClean="0"/>
              <a:t> </a:t>
            </a:r>
            <a:r>
              <a:rPr lang="de-DE" smtClean="0"/>
              <a:t>Practicing</a:t>
            </a:r>
            <a:endParaRPr lang="de-DE" dirty="0"/>
          </a:p>
        </p:txBody>
      </p:sp>
      <p:sp>
        <p:nvSpPr>
          <p:cNvPr id="77826" name="Inhaltsplatzhalter 2"/>
          <p:cNvSpPr>
            <a:spLocks noGrp="1"/>
          </p:cNvSpPr>
          <p:nvPr>
            <p:ph idx="1"/>
          </p:nvPr>
        </p:nvSpPr>
        <p:spPr/>
        <p:txBody>
          <a:bodyPr>
            <a:normAutofit lnSpcReduction="10000"/>
          </a:bodyPr>
          <a:lstStyle/>
          <a:p>
            <a:pPr marL="342900" lvl="1" indent="-342900">
              <a:buFont typeface="Arial" charset="0"/>
              <a:buChar char="•"/>
            </a:pPr>
            <a:r>
              <a:rPr lang="de-DE" dirty="0" err="1"/>
              <a:t>Programmr</a:t>
            </a:r>
            <a:r>
              <a:rPr lang="de-DE" dirty="0"/>
              <a:t> (http://www.programmr.com/)</a:t>
            </a:r>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r>
              <a:rPr lang="de-DE" dirty="0">
                <a:hlinkClick r:id="rId3"/>
              </a:rPr>
              <a:t>http://www.codecademy.com/</a:t>
            </a:r>
            <a:endParaRPr lang="de-DE" dirty="0"/>
          </a:p>
          <a:p>
            <a:pPr eaLnBrk="1" hangingPunct="1"/>
            <a:r>
              <a:rPr lang="de-DE" dirty="0">
                <a:hlinkClick r:id="rId4"/>
              </a:rPr>
              <a:t>https://www.udacity.com/course/intro-to-java-programming--cs046</a:t>
            </a:r>
            <a:endParaRPr lang="de-DE" dirty="0"/>
          </a:p>
          <a:p>
            <a:pPr eaLnBrk="1" hangingPunct="1"/>
            <a:r>
              <a:rPr lang="de-DE" dirty="0"/>
              <a:t>https://www.codingame.com/start</a:t>
            </a:r>
          </a:p>
        </p:txBody>
      </p:sp>
      <p:sp>
        <p:nvSpPr>
          <p:cNvPr id="5" name="Foliennummernplatzhalter 4"/>
          <p:cNvSpPr>
            <a:spLocks noGrp="1"/>
          </p:cNvSpPr>
          <p:nvPr>
            <p:ph type="sldNum" sz="quarter" idx="12"/>
          </p:nvPr>
        </p:nvSpPr>
        <p:spPr/>
        <p:txBody>
          <a:bodyPr/>
          <a:lstStyle/>
          <a:p>
            <a:pPr>
              <a:defRPr/>
            </a:pPr>
            <a:fld id="{6F180FDB-2810-499C-A2B3-2A5817B77AC0}" type="slidenum">
              <a:rPr lang="de-DE"/>
              <a:pPr>
                <a:defRPr/>
              </a:pPr>
              <a:t>43</a:t>
            </a:fld>
            <a:endParaRPr lang="de-DE"/>
          </a:p>
        </p:txBody>
      </p:sp>
      <p:pic>
        <p:nvPicPr>
          <p:cNvPr id="7170" name="Picture 2"/>
          <p:cNvPicPr>
            <a:picLocks noChangeAspect="1" noChangeArrowheads="1"/>
          </p:cNvPicPr>
          <p:nvPr/>
        </p:nvPicPr>
        <p:blipFill>
          <a:blip r:embed="rId5"/>
          <a:srcRect/>
          <a:stretch>
            <a:fillRect/>
          </a:stretch>
        </p:blipFill>
        <p:spPr bwMode="auto">
          <a:xfrm>
            <a:off x="4079776" y="2551511"/>
            <a:ext cx="6048375" cy="2614613"/>
          </a:xfrm>
          <a:prstGeom prst="rect">
            <a:avLst/>
          </a:prstGeom>
          <a:ln>
            <a:noFill/>
          </a:ln>
          <a:effectLst>
            <a:outerShdw blurRad="292100" dist="139700" dir="2700000" algn="tl" rotWithShape="0">
              <a:srgbClr val="333333">
                <a:alpha val="65000"/>
              </a:srgbClr>
            </a:outerShdw>
          </a:effectLst>
          <a:extLst/>
        </p:spPr>
      </p:pic>
      <p:sp>
        <p:nvSpPr>
          <p:cNvPr id="4" name="Ellipse 3"/>
          <p:cNvSpPr/>
          <p:nvPr/>
        </p:nvSpPr>
        <p:spPr>
          <a:xfrm>
            <a:off x="5591176" y="2781300"/>
            <a:ext cx="360363" cy="21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Tree>
    <p:extLst>
      <p:ext uri="{BB962C8B-B14F-4D97-AF65-F5344CB8AC3E}">
        <p14:creationId xmlns:p14="http://schemas.microsoft.com/office/powerpoint/2010/main" val="2621253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81A945-8878-4A9D-A00D-0EC8855CA0BE}"/>
              </a:ext>
            </a:extLst>
          </p:cNvPr>
          <p:cNvSpPr>
            <a:spLocks noGrp="1"/>
          </p:cNvSpPr>
          <p:nvPr>
            <p:ph type="title"/>
          </p:nvPr>
        </p:nvSpPr>
        <p:spPr/>
        <p:txBody>
          <a:bodyPr/>
          <a:lstStyle/>
          <a:p>
            <a:r>
              <a:rPr lang="en-US" dirty="0"/>
              <a:t>Tipps </a:t>
            </a:r>
            <a:r>
              <a:rPr lang="en-US" dirty="0" err="1"/>
              <a:t>zum</a:t>
            </a:r>
            <a:r>
              <a:rPr lang="en-US" dirty="0"/>
              <a:t> </a:t>
            </a:r>
            <a:r>
              <a:rPr lang="en-US" dirty="0" err="1"/>
              <a:t>Informatikstudium</a:t>
            </a:r>
            <a:endParaRPr lang="en-US" dirty="0"/>
          </a:p>
        </p:txBody>
      </p:sp>
      <p:sp>
        <p:nvSpPr>
          <p:cNvPr id="6" name="Inhaltsplatzhalter 5">
            <a:extLst>
              <a:ext uri="{FF2B5EF4-FFF2-40B4-BE49-F238E27FC236}">
                <a16:creationId xmlns:a16="http://schemas.microsoft.com/office/drawing/2014/main" id="{1E05D7FD-6EEA-43FE-868D-B70B02D9478F}"/>
              </a:ext>
            </a:extLst>
          </p:cNvPr>
          <p:cNvSpPr>
            <a:spLocks noGrp="1"/>
          </p:cNvSpPr>
          <p:nvPr>
            <p:ph idx="1"/>
          </p:nvPr>
        </p:nvSpPr>
        <p:spPr/>
        <p:txBody>
          <a:bodyPr>
            <a:normAutofit fontScale="85000" lnSpcReduction="20000"/>
          </a:bodyPr>
          <a:lstStyle/>
          <a:p>
            <a:pPr marL="0" indent="0">
              <a:buNone/>
            </a:pPr>
            <a:r>
              <a:rPr lang="en-US" dirty="0"/>
              <a:t>129 </a:t>
            </a:r>
            <a:r>
              <a:rPr lang="en-US" dirty="0" err="1"/>
              <a:t>InformatikprofessorenInnen</a:t>
            </a:r>
            <a:r>
              <a:rPr lang="en-US" dirty="0"/>
              <a:t> in den USA </a:t>
            </a:r>
            <a:r>
              <a:rPr lang="en-US" dirty="0" err="1"/>
              <a:t>haben</a:t>
            </a:r>
            <a:r>
              <a:rPr lang="en-US" dirty="0"/>
              <a:t> </a:t>
            </a:r>
            <a:r>
              <a:rPr lang="en-US" dirty="0" err="1"/>
              <a:t>jeweils</a:t>
            </a:r>
            <a:r>
              <a:rPr lang="en-US" dirty="0"/>
              <a:t> </a:t>
            </a:r>
            <a:r>
              <a:rPr lang="en-US" dirty="0" err="1"/>
              <a:t>einen</a:t>
            </a:r>
            <a:r>
              <a:rPr lang="en-US" dirty="0"/>
              <a:t> Rat </a:t>
            </a:r>
            <a:r>
              <a:rPr lang="en-US" dirty="0" err="1"/>
              <a:t>gegeben</a:t>
            </a:r>
            <a:r>
              <a:rPr lang="en-US" dirty="0"/>
              <a:t>: </a:t>
            </a:r>
            <a:r>
              <a:rPr lang="en-US" dirty="0">
                <a:hlinkClick r:id="rId2"/>
              </a:rPr>
              <a:t>https://www.databasestar.com/cs-student-advice/</a:t>
            </a:r>
            <a:endParaRPr lang="en-US" dirty="0"/>
          </a:p>
          <a:p>
            <a:pPr lvl="2"/>
            <a:r>
              <a:rPr lang="en-US" dirty="0"/>
              <a:t>Anyone can succeed in Computer Science.</a:t>
            </a:r>
          </a:p>
          <a:p>
            <a:pPr lvl="2"/>
            <a:r>
              <a:rPr lang="en-US" dirty="0"/>
              <a:t>Ask questions of your professor if you don’t understand something.</a:t>
            </a:r>
          </a:p>
          <a:p>
            <a:pPr lvl="2"/>
            <a:r>
              <a:rPr lang="en-US" dirty="0"/>
              <a:t>Take a broad view of Computer Science. It’s more than just programming.</a:t>
            </a:r>
          </a:p>
          <a:p>
            <a:pPr lvl="2"/>
            <a:r>
              <a:rPr lang="en-US" dirty="0"/>
              <a:t>Get broad experiences outside Computer Science.</a:t>
            </a:r>
          </a:p>
          <a:p>
            <a:pPr lvl="2"/>
            <a:r>
              <a:rPr lang="en-US" dirty="0"/>
              <a:t>Don’t give up easily.</a:t>
            </a:r>
          </a:p>
          <a:p>
            <a:pPr lvl="2"/>
            <a:r>
              <a:rPr lang="en-US" dirty="0"/>
              <a:t>Ensure you like it for the right reasons.</a:t>
            </a:r>
          </a:p>
          <a:p>
            <a:pPr lvl="2"/>
            <a:r>
              <a:rPr lang="en-US" dirty="0"/>
              <a:t>Find what you like within Computer Science.</a:t>
            </a:r>
          </a:p>
          <a:p>
            <a:pPr lvl="2"/>
            <a:r>
              <a:rPr lang="en-US" dirty="0"/>
              <a:t>Focus on the fundamentals.</a:t>
            </a:r>
          </a:p>
          <a:p>
            <a:pPr lvl="2"/>
            <a:r>
              <a:rPr lang="en-US" dirty="0"/>
              <a:t>Keep learning.</a:t>
            </a:r>
          </a:p>
          <a:p>
            <a:pPr lvl="2"/>
            <a:r>
              <a:rPr lang="en-US" dirty="0"/>
              <a:t>Learn to solve problems.</a:t>
            </a:r>
          </a:p>
          <a:p>
            <a:pPr lvl="2"/>
            <a:r>
              <a:rPr lang="en-US" dirty="0"/>
              <a:t>Make the most of the opportunities offered by the university.</a:t>
            </a:r>
          </a:p>
          <a:p>
            <a:pPr lvl="2"/>
            <a:r>
              <a:rPr lang="en-US" dirty="0"/>
              <a:t>Learn more math.</a:t>
            </a:r>
          </a:p>
          <a:p>
            <a:pPr lvl="2"/>
            <a:r>
              <a:rPr lang="en-US" dirty="0"/>
              <a:t>Practice.</a:t>
            </a:r>
          </a:p>
          <a:p>
            <a:pPr lvl="2"/>
            <a:r>
              <a:rPr lang="en-US" dirty="0"/>
              <a:t>Learn to manage your time well.</a:t>
            </a:r>
          </a:p>
          <a:p>
            <a:pPr lvl="2"/>
            <a:r>
              <a:rPr lang="en-US" dirty="0"/>
              <a:t>Work hard.</a:t>
            </a:r>
          </a:p>
          <a:p>
            <a:endParaRPr lang="en-US" dirty="0"/>
          </a:p>
        </p:txBody>
      </p:sp>
      <p:sp>
        <p:nvSpPr>
          <p:cNvPr id="4" name="Foliennummernplatzhalter 3">
            <a:extLst>
              <a:ext uri="{FF2B5EF4-FFF2-40B4-BE49-F238E27FC236}">
                <a16:creationId xmlns:a16="http://schemas.microsoft.com/office/drawing/2014/main" id="{437B2D2A-C36C-4236-A9ED-4A2B6FA37464}"/>
              </a:ext>
            </a:extLst>
          </p:cNvPr>
          <p:cNvSpPr>
            <a:spLocks noGrp="1"/>
          </p:cNvSpPr>
          <p:nvPr>
            <p:ph type="sldNum" sz="quarter" idx="12"/>
          </p:nvPr>
        </p:nvSpPr>
        <p:spPr/>
        <p:txBody>
          <a:bodyPr/>
          <a:lstStyle/>
          <a:p>
            <a:pPr>
              <a:defRPr/>
            </a:pPr>
            <a:fld id="{C0B85308-4B91-4084-B5EB-6B176834447A}" type="slidenum">
              <a:rPr lang="de-DE" smtClean="0"/>
              <a:pPr>
                <a:defRPr/>
              </a:pPr>
              <a:t>44</a:t>
            </a:fld>
            <a:endParaRPr lang="de-DE"/>
          </a:p>
        </p:txBody>
      </p:sp>
    </p:spTree>
    <p:extLst>
      <p:ext uri="{BB962C8B-B14F-4D97-AF65-F5344CB8AC3E}">
        <p14:creationId xmlns:p14="http://schemas.microsoft.com/office/powerpoint/2010/main" val="3848126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el 1"/>
          <p:cNvSpPr>
            <a:spLocks noGrp="1"/>
          </p:cNvSpPr>
          <p:nvPr>
            <p:ph type="title"/>
          </p:nvPr>
        </p:nvSpPr>
        <p:spPr/>
        <p:txBody>
          <a:bodyPr/>
          <a:lstStyle/>
          <a:p>
            <a:pPr eaLnBrk="1" hangingPunct="1"/>
            <a:r>
              <a:rPr lang="de-DE" dirty="0" err="1" smtClean="0"/>
              <a:t>Literature</a:t>
            </a:r>
            <a:endParaRPr lang="de-DE" dirty="0"/>
          </a:p>
        </p:txBody>
      </p:sp>
      <p:sp>
        <p:nvSpPr>
          <p:cNvPr id="3" name="Inhaltsplatzhalter 2"/>
          <p:cNvSpPr>
            <a:spLocks noGrp="1"/>
          </p:cNvSpPr>
          <p:nvPr>
            <p:ph idx="1"/>
          </p:nvPr>
        </p:nvSpPr>
        <p:spPr/>
        <p:txBody>
          <a:bodyPr rtlCol="0">
            <a:normAutofit/>
          </a:bodyPr>
          <a:lstStyle/>
          <a:p>
            <a:pPr>
              <a:defRPr/>
            </a:pPr>
            <a:r>
              <a:rPr lang="de-DE" dirty="0" smtClean="0"/>
              <a:t>Tutorials</a:t>
            </a:r>
            <a:endParaRPr lang="de-DE" dirty="0"/>
          </a:p>
          <a:p>
            <a:pPr lvl="1">
              <a:defRPr/>
            </a:pPr>
            <a:r>
              <a:rPr lang="de-DE" dirty="0" smtClean="0"/>
              <a:t>The </a:t>
            </a:r>
            <a:r>
              <a:rPr lang="de-DE" dirty="0"/>
              <a:t>Java Tutorial, Oracle Corporation, http://download.oracle.com/javase/tutorial/</a:t>
            </a:r>
          </a:p>
          <a:p>
            <a:pPr>
              <a:defRPr/>
            </a:pPr>
            <a:r>
              <a:rPr lang="de-DE" dirty="0" smtClean="0"/>
              <a:t>API Reference</a:t>
            </a:r>
            <a:endParaRPr lang="de-DE" dirty="0"/>
          </a:p>
          <a:p>
            <a:pPr lvl="1">
              <a:defRPr/>
            </a:pPr>
            <a:r>
              <a:rPr lang="de-DE" dirty="0" smtClean="0"/>
              <a:t>Library </a:t>
            </a:r>
            <a:r>
              <a:rPr lang="de-DE" dirty="0" err="1" smtClean="0"/>
              <a:t>of</a:t>
            </a:r>
            <a:r>
              <a:rPr lang="de-DE" dirty="0" smtClean="0"/>
              <a:t> JDK </a:t>
            </a:r>
            <a:r>
              <a:rPr lang="de-DE" dirty="0"/>
              <a:t>7, Oracle Corporation, http://download.oracle.com/javase/7/docs/api/</a:t>
            </a:r>
          </a:p>
        </p:txBody>
      </p:sp>
      <p:sp>
        <p:nvSpPr>
          <p:cNvPr id="4" name="Foliennummernplatzhalter 3"/>
          <p:cNvSpPr>
            <a:spLocks noGrp="1"/>
          </p:cNvSpPr>
          <p:nvPr>
            <p:ph type="sldNum" sz="quarter" idx="12"/>
          </p:nvPr>
        </p:nvSpPr>
        <p:spPr/>
        <p:txBody>
          <a:bodyPr/>
          <a:lstStyle/>
          <a:p>
            <a:pPr>
              <a:defRPr/>
            </a:pPr>
            <a:fld id="{EB624CFF-7DB8-4DBA-9CB3-C79442C85D87}" type="slidenum">
              <a:rPr lang="de-DE"/>
              <a:pPr>
                <a:defRPr/>
              </a:pPr>
              <a:t>45</a:t>
            </a:fld>
            <a:endParaRPr lang="de-DE"/>
          </a:p>
        </p:txBody>
      </p:sp>
    </p:spTree>
    <p:extLst>
      <p:ext uri="{BB962C8B-B14F-4D97-AF65-F5344CB8AC3E}">
        <p14:creationId xmlns:p14="http://schemas.microsoft.com/office/powerpoint/2010/main" val="3219955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el 1"/>
          <p:cNvSpPr>
            <a:spLocks noGrp="1"/>
          </p:cNvSpPr>
          <p:nvPr>
            <p:ph type="title"/>
          </p:nvPr>
        </p:nvSpPr>
        <p:spPr/>
        <p:txBody>
          <a:bodyPr/>
          <a:lstStyle/>
          <a:p>
            <a:pPr eaLnBrk="1" hangingPunct="1"/>
            <a:r>
              <a:rPr lang="de-DE" dirty="0" smtClean="0"/>
              <a:t>Special </a:t>
            </a:r>
            <a:r>
              <a:rPr lang="de-DE" smtClean="0"/>
              <a:t>Literature</a:t>
            </a:r>
            <a:endParaRPr lang="de-DE" dirty="0"/>
          </a:p>
        </p:txBody>
      </p:sp>
      <p:sp>
        <p:nvSpPr>
          <p:cNvPr id="3" name="Inhaltsplatzhalter 2"/>
          <p:cNvSpPr>
            <a:spLocks noGrp="1"/>
          </p:cNvSpPr>
          <p:nvPr>
            <p:ph idx="1"/>
          </p:nvPr>
        </p:nvSpPr>
        <p:spPr/>
        <p:txBody>
          <a:bodyPr rtlCol="0">
            <a:normAutofit fontScale="92500" lnSpcReduction="10000"/>
          </a:bodyPr>
          <a:lstStyle/>
          <a:p>
            <a:pPr>
              <a:defRPr/>
            </a:pPr>
            <a:r>
              <a:rPr lang="de-DE" dirty="0" err="1" smtClean="0"/>
              <a:t>Specification</a:t>
            </a:r>
            <a:endParaRPr lang="de-DE" dirty="0"/>
          </a:p>
          <a:p>
            <a:pPr lvl="1">
              <a:defRPr/>
            </a:pPr>
            <a:r>
              <a:rPr lang="de-DE" dirty="0"/>
              <a:t>James </a:t>
            </a:r>
            <a:r>
              <a:rPr lang="de-DE" dirty="0" err="1"/>
              <a:t>Gosling</a:t>
            </a:r>
            <a:r>
              <a:rPr lang="de-DE" dirty="0"/>
              <a:t>, Bill Joy, Guy Steele, </a:t>
            </a:r>
            <a:r>
              <a:rPr lang="de-DE" dirty="0" err="1"/>
              <a:t>Gilad</a:t>
            </a:r>
            <a:r>
              <a:rPr lang="de-DE" dirty="0"/>
              <a:t> </a:t>
            </a:r>
            <a:r>
              <a:rPr lang="de-DE" dirty="0" err="1"/>
              <a:t>Bracha</a:t>
            </a:r>
            <a:r>
              <a:rPr lang="de-DE" dirty="0"/>
              <a:t>, Alex Buckley, </a:t>
            </a:r>
            <a:r>
              <a:rPr lang="de-DE" i="1" dirty="0"/>
              <a:t>The </a:t>
            </a:r>
            <a:r>
              <a:rPr lang="de-DE" dirty="0"/>
              <a:t>Java </a:t>
            </a:r>
            <a:r>
              <a:rPr lang="de-DE" i="1" dirty="0"/>
              <a:t>Language </a:t>
            </a:r>
            <a:r>
              <a:rPr lang="de-DE" i="1" dirty="0" err="1"/>
              <a:t>Specification</a:t>
            </a:r>
            <a:r>
              <a:rPr lang="de-DE" dirty="0"/>
              <a:t>, Java SE 7 Edition, Oracle Corporation, 2012, http://docs.oracle.com/javase/specs/index.html</a:t>
            </a:r>
          </a:p>
          <a:p>
            <a:pPr>
              <a:defRPr/>
            </a:pPr>
            <a:r>
              <a:rPr lang="de-DE" dirty="0" err="1" smtClean="0"/>
              <a:t>Programming</a:t>
            </a:r>
            <a:r>
              <a:rPr lang="de-DE" smtClean="0"/>
              <a:t> style</a:t>
            </a:r>
            <a:endParaRPr lang="de-DE" dirty="0"/>
          </a:p>
          <a:p>
            <a:pPr lvl="1">
              <a:defRPr/>
            </a:pPr>
            <a:r>
              <a:rPr lang="de-DE" i="1" dirty="0"/>
              <a:t>Code </a:t>
            </a:r>
            <a:r>
              <a:rPr lang="de-DE" i="1" dirty="0" err="1"/>
              <a:t>Conventions</a:t>
            </a:r>
            <a:r>
              <a:rPr lang="de-DE" i="1" dirty="0"/>
              <a:t> </a:t>
            </a:r>
            <a:r>
              <a:rPr lang="de-DE" i="1" dirty="0" err="1"/>
              <a:t>for</a:t>
            </a:r>
            <a:r>
              <a:rPr lang="de-DE" i="1" dirty="0"/>
              <a:t> </a:t>
            </a:r>
            <a:r>
              <a:rPr lang="de-DE" i="1" dirty="0" err="1"/>
              <a:t>the</a:t>
            </a:r>
            <a:r>
              <a:rPr lang="de-DE" i="1" dirty="0"/>
              <a:t> </a:t>
            </a:r>
            <a:r>
              <a:rPr lang="de-DE" dirty="0"/>
              <a:t>Java </a:t>
            </a:r>
            <a:r>
              <a:rPr lang="de-DE" i="1" dirty="0" err="1"/>
              <a:t>Programming</a:t>
            </a:r>
            <a:r>
              <a:rPr lang="de-DE" i="1" dirty="0"/>
              <a:t> Language</a:t>
            </a:r>
            <a:r>
              <a:rPr lang="de-DE" dirty="0"/>
              <a:t>, Oracle Corporation, http://www.oracle.com/technetwork/java/codeconv-138413.html</a:t>
            </a:r>
          </a:p>
          <a:p>
            <a:pPr lvl="1">
              <a:defRPr/>
            </a:pPr>
            <a:r>
              <a:rPr lang="en-US" i="1" dirty="0"/>
              <a:t>How to Write Doc Comments for the Javadoc Tool</a:t>
            </a:r>
            <a:r>
              <a:rPr lang="en-US" dirty="0"/>
              <a:t>, Oracle Corporation, </a:t>
            </a:r>
            <a:r>
              <a:rPr lang="de-DE" dirty="0"/>
              <a:t>http://www.oracle.com/technetwork/java/javase/documentation/index-137868.html</a:t>
            </a:r>
          </a:p>
          <a:p>
            <a:pPr>
              <a:defRPr/>
            </a:pPr>
            <a:r>
              <a:rPr lang="de-DE" dirty="0"/>
              <a:t>Entwicklungsumgebung</a:t>
            </a:r>
          </a:p>
          <a:p>
            <a:pPr lvl="1">
              <a:defRPr/>
            </a:pPr>
            <a:r>
              <a:rPr lang="de-DE" dirty="0"/>
              <a:t>Gottfried </a:t>
            </a:r>
            <a:r>
              <a:rPr lang="de-DE" dirty="0" err="1"/>
              <a:t>Wolmeringer</a:t>
            </a:r>
            <a:r>
              <a:rPr lang="de-DE" dirty="0"/>
              <a:t>, Thorsten Klein, </a:t>
            </a:r>
            <a:r>
              <a:rPr lang="de-DE" i="1" dirty="0"/>
              <a:t>Profikurs </a:t>
            </a:r>
            <a:r>
              <a:rPr lang="de-DE" i="1" dirty="0" err="1"/>
              <a:t>Eclipse</a:t>
            </a:r>
            <a:r>
              <a:rPr lang="de-DE" i="1" dirty="0"/>
              <a:t> 3</a:t>
            </a:r>
            <a:r>
              <a:rPr lang="de-DE" dirty="0"/>
              <a:t>, 2. Auflage, Vieweg 2006, http://www.springerlink.com/content/tk04q4/</a:t>
            </a:r>
          </a:p>
        </p:txBody>
      </p:sp>
      <p:sp>
        <p:nvSpPr>
          <p:cNvPr id="5" name="Foliennummernplatzhalter 4"/>
          <p:cNvSpPr>
            <a:spLocks noGrp="1"/>
          </p:cNvSpPr>
          <p:nvPr>
            <p:ph type="sldNum" sz="quarter" idx="12"/>
          </p:nvPr>
        </p:nvSpPr>
        <p:spPr/>
        <p:txBody>
          <a:bodyPr/>
          <a:lstStyle/>
          <a:p>
            <a:pPr>
              <a:defRPr/>
            </a:pPr>
            <a:fld id="{226B13BC-B93B-41C3-9C24-A6B8C5DA968A}" type="slidenum">
              <a:rPr lang="de-DE"/>
              <a:pPr>
                <a:defRPr/>
              </a:pPr>
              <a:t>46</a:t>
            </a:fld>
            <a:endParaRPr lang="de-DE"/>
          </a:p>
        </p:txBody>
      </p:sp>
      <p:sp>
        <p:nvSpPr>
          <p:cNvPr id="4" name="Rechteck 3"/>
          <p:cNvSpPr/>
          <p:nvPr/>
        </p:nvSpPr>
        <p:spPr>
          <a:xfrm>
            <a:off x="2014836" y="3968601"/>
            <a:ext cx="288032" cy="923330"/>
          </a:xfrm>
          <a:prstGeom prst="rect">
            <a:avLst/>
          </a:prstGeom>
          <a:noFill/>
        </p:spPr>
        <p:txBody>
          <a:bodyPr>
            <a:spAutoFit/>
          </a:bodyPr>
          <a:lstStyle/>
          <a:p>
            <a:pPr algn="ctr">
              <a:defRPr/>
            </a:pPr>
            <a:r>
              <a:rPr lang="de-DE"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t>
            </a:r>
          </a:p>
        </p:txBody>
      </p:sp>
      <p:sp>
        <p:nvSpPr>
          <p:cNvPr id="6" name="Rechteck 5"/>
          <p:cNvSpPr/>
          <p:nvPr/>
        </p:nvSpPr>
        <p:spPr>
          <a:xfrm>
            <a:off x="2014836" y="4653136"/>
            <a:ext cx="288032" cy="923330"/>
          </a:xfrm>
          <a:prstGeom prst="rect">
            <a:avLst/>
          </a:prstGeom>
          <a:noFill/>
        </p:spPr>
        <p:txBody>
          <a:bodyPr>
            <a:spAutoFit/>
          </a:bodyPr>
          <a:lstStyle/>
          <a:p>
            <a:pPr algn="ctr">
              <a:defRPr/>
            </a:pPr>
            <a:r>
              <a:rPr lang="de-DE"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t>
            </a:r>
          </a:p>
        </p:txBody>
      </p:sp>
    </p:spTree>
    <p:extLst>
      <p:ext uri="{BB962C8B-B14F-4D97-AF65-F5344CB8AC3E}">
        <p14:creationId xmlns:p14="http://schemas.microsoft.com/office/powerpoint/2010/main" val="1680372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p:txBody>
          <a:bodyPr/>
          <a:lstStyle/>
          <a:p>
            <a:r>
              <a:rPr lang="de-DE" dirty="0" smtClean="0"/>
              <a:t>Summary</a:t>
            </a:r>
            <a:endParaRPr lang="de-DE" dirty="0"/>
          </a:p>
        </p:txBody>
      </p:sp>
      <p:sp>
        <p:nvSpPr>
          <p:cNvPr id="5" name="Inhaltsplatzhalter 4"/>
          <p:cNvSpPr>
            <a:spLocks noGrp="1"/>
          </p:cNvSpPr>
          <p:nvPr>
            <p:ph idx="1"/>
          </p:nvPr>
        </p:nvSpPr>
        <p:spPr/>
        <p:txBody>
          <a:bodyPr/>
          <a:lstStyle/>
          <a:p>
            <a:r>
              <a:rPr lang="de-DE" dirty="0" smtClean="0"/>
              <a:t>Basic </a:t>
            </a:r>
            <a:r>
              <a:rPr lang="de-DE" dirty="0" err="1" smtClean="0"/>
              <a:t>understanding</a:t>
            </a:r>
            <a:r>
              <a:rPr lang="de-DE" dirty="0" smtClean="0"/>
              <a:t> </a:t>
            </a:r>
            <a:r>
              <a:rPr lang="de-DE" dirty="0" err="1" smtClean="0"/>
              <a:t>of</a:t>
            </a:r>
            <a:r>
              <a:rPr lang="de-DE" dirty="0" smtClean="0"/>
              <a:t> </a:t>
            </a:r>
            <a:r>
              <a:rPr lang="de-DE" dirty="0" err="1" smtClean="0"/>
              <a:t>what</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is</a:t>
            </a:r>
            <a:r>
              <a:rPr lang="de-DE" dirty="0" smtClean="0"/>
              <a:t> </a:t>
            </a:r>
            <a:r>
              <a:rPr lang="de-DE" dirty="0" err="1" smtClean="0"/>
              <a:t>and</a:t>
            </a:r>
            <a:r>
              <a:rPr lang="de-DE" dirty="0" smtClean="0"/>
              <a:t> </a:t>
            </a:r>
            <a:r>
              <a:rPr lang="de-DE" dirty="0" err="1" smtClean="0"/>
              <a:t>what</a:t>
            </a:r>
            <a:r>
              <a:rPr lang="de-DE" dirty="0" smtClean="0"/>
              <a:t> not</a:t>
            </a:r>
          </a:p>
          <a:p>
            <a:endParaRPr lang="en-US" dirty="0"/>
          </a:p>
          <a:p>
            <a:r>
              <a:rPr lang="de-DE" dirty="0" err="1" smtClean="0"/>
              <a:t>Know</a:t>
            </a:r>
            <a:r>
              <a:rPr lang="de-DE" dirty="0" smtClean="0"/>
              <a:t> </a:t>
            </a:r>
            <a:r>
              <a:rPr lang="de-DE" dirty="0" err="1" smtClean="0"/>
              <a:t>necessity</a:t>
            </a:r>
            <a:r>
              <a:rPr lang="de-DE" dirty="0" smtClean="0"/>
              <a:t> </a:t>
            </a:r>
            <a:r>
              <a:rPr lang="de-DE" dirty="0" err="1" smtClean="0"/>
              <a:t>for</a:t>
            </a:r>
            <a:r>
              <a:rPr lang="de-DE" dirty="0" smtClean="0"/>
              <a:t> </a:t>
            </a:r>
            <a:r>
              <a:rPr lang="de-DE" dirty="0" err="1" smtClean="0"/>
              <a:t>software</a:t>
            </a:r>
            <a:r>
              <a:rPr lang="de-DE" dirty="0" smtClean="0"/>
              <a:t> </a:t>
            </a:r>
            <a:r>
              <a:rPr lang="de-DE" dirty="0" err="1" smtClean="0"/>
              <a:t>engineering</a:t>
            </a:r>
            <a:endParaRPr lang="de-DE" dirty="0" smtClean="0"/>
          </a:p>
          <a:p>
            <a:endParaRPr lang="en-US" dirty="0"/>
          </a:p>
          <a:p>
            <a:r>
              <a:rPr lang="de-DE" dirty="0" err="1" smtClean="0"/>
              <a:t>Understand</a:t>
            </a:r>
            <a:r>
              <a:rPr lang="de-DE" dirty="0" smtClean="0"/>
              <a:t> </a:t>
            </a:r>
            <a:r>
              <a:rPr lang="de-DE" dirty="0" err="1" smtClean="0"/>
              <a:t>the</a:t>
            </a:r>
            <a:r>
              <a:rPr lang="de-DE" dirty="0" smtClean="0"/>
              <a:t> </a:t>
            </a:r>
            <a:r>
              <a:rPr lang="de-DE" dirty="0" err="1" smtClean="0"/>
              <a:t>role</a:t>
            </a:r>
            <a:r>
              <a:rPr lang="de-DE" dirty="0" smtClean="0"/>
              <a:t> </a:t>
            </a:r>
            <a:r>
              <a:rPr lang="de-DE" dirty="0" err="1" smtClean="0"/>
              <a:t>of</a:t>
            </a:r>
            <a:r>
              <a:rPr lang="de-DE" dirty="0" smtClean="0"/>
              <a:t> </a:t>
            </a:r>
            <a:r>
              <a:rPr lang="de-DE" dirty="0" err="1" smtClean="0"/>
              <a:t>programming</a:t>
            </a:r>
            <a:r>
              <a:rPr lang="de-DE" dirty="0" smtClean="0"/>
              <a:t> </a:t>
            </a:r>
            <a:r>
              <a:rPr lang="de-DE" dirty="0" err="1" smtClean="0"/>
              <a:t>for</a:t>
            </a:r>
            <a:r>
              <a:rPr lang="de-DE" dirty="0" smtClean="0"/>
              <a:t> </a:t>
            </a:r>
            <a:r>
              <a:rPr lang="de-DE" dirty="0" err="1" smtClean="0"/>
              <a:t>software</a:t>
            </a:r>
            <a:r>
              <a:rPr lang="de-DE" dirty="0" smtClean="0"/>
              <a:t> </a:t>
            </a:r>
            <a:r>
              <a:rPr lang="de-DE" dirty="0" err="1" smtClean="0"/>
              <a:t>development</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47</a:t>
            </a:fld>
            <a:endParaRPr lang="de-DE"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Take </a:t>
            </a:r>
            <a:r>
              <a:rPr lang="de-DE" dirty="0" err="1" smtClean="0"/>
              <a:t>Aways</a:t>
            </a:r>
            <a:r>
              <a:rPr lang="de-DE" dirty="0" smtClean="0"/>
              <a:t>/</a:t>
            </a:r>
            <a:r>
              <a:rPr lang="de-DE" dirty="0" err="1" smtClean="0"/>
              <a:t>Possible</a:t>
            </a:r>
            <a:r>
              <a:rPr lang="de-DE" dirty="0" smtClean="0"/>
              <a:t> </a:t>
            </a:r>
            <a:r>
              <a:rPr lang="de-DE" dirty="0" err="1" smtClean="0"/>
              <a:t>Exam</a:t>
            </a:r>
            <a:r>
              <a:rPr lang="de-DE" dirty="0" smtClean="0"/>
              <a:t> </a:t>
            </a:r>
            <a:r>
              <a:rPr lang="de-DE" dirty="0" err="1" smtClean="0"/>
              <a:t>Questions</a:t>
            </a:r>
            <a:endParaRPr lang="de-DE" dirty="0"/>
          </a:p>
        </p:txBody>
      </p:sp>
      <p:sp>
        <p:nvSpPr>
          <p:cNvPr id="3" name="Inhaltsplatzhalter 2"/>
          <p:cNvSpPr>
            <a:spLocks noGrp="1"/>
          </p:cNvSpPr>
          <p:nvPr>
            <p:ph idx="1"/>
          </p:nvPr>
        </p:nvSpPr>
        <p:spPr/>
        <p:txBody>
          <a:bodyPr>
            <a:normAutofit/>
          </a:bodyPr>
          <a:lstStyle/>
          <a:p>
            <a:r>
              <a:rPr lang="de-DE" dirty="0" err="1" smtClean="0"/>
              <a:t>What</a:t>
            </a:r>
            <a:r>
              <a:rPr lang="de-DE" dirty="0" smtClean="0"/>
              <a:t> </a:t>
            </a:r>
            <a:r>
              <a:rPr lang="de-DE" dirty="0" err="1" smtClean="0"/>
              <a:t>is</a:t>
            </a:r>
            <a:r>
              <a:rPr lang="de-DE" dirty="0" smtClean="0"/>
              <a:t> </a:t>
            </a:r>
            <a:r>
              <a:rPr lang="de-DE" dirty="0" err="1" smtClean="0"/>
              <a:t>software</a:t>
            </a:r>
            <a:r>
              <a:rPr lang="de-DE" dirty="0" smtClean="0"/>
              <a:t> </a:t>
            </a:r>
            <a:r>
              <a:rPr lang="de-DE" dirty="0" err="1" smtClean="0"/>
              <a:t>engineering</a:t>
            </a:r>
            <a:r>
              <a:rPr lang="de-DE" dirty="0" smtClean="0"/>
              <a:t>?</a:t>
            </a:r>
          </a:p>
          <a:p>
            <a:r>
              <a:rPr lang="de-DE" dirty="0" smtClean="0"/>
              <a:t>Name/</a:t>
            </a:r>
            <a:r>
              <a:rPr lang="de-DE" dirty="0" err="1" smtClean="0"/>
              <a:t>explain</a:t>
            </a:r>
            <a:r>
              <a:rPr lang="de-DE" dirty="0" smtClean="0"/>
              <a:t> </a:t>
            </a:r>
            <a:r>
              <a:rPr lang="de-DE" dirty="0" err="1" smtClean="0"/>
              <a:t>reasons</a:t>
            </a:r>
            <a:r>
              <a:rPr lang="de-DE" dirty="0" smtClean="0"/>
              <a:t> </a:t>
            </a:r>
            <a:r>
              <a:rPr lang="de-DE" dirty="0" err="1" smtClean="0"/>
              <a:t>why</a:t>
            </a:r>
            <a:r>
              <a:rPr lang="de-DE" dirty="0" smtClean="0"/>
              <a:t> </a:t>
            </a:r>
            <a:r>
              <a:rPr lang="de-DE" dirty="0" err="1" smtClean="0"/>
              <a:t>software</a:t>
            </a:r>
            <a:r>
              <a:rPr lang="de-DE" dirty="0" smtClean="0"/>
              <a:t> </a:t>
            </a:r>
            <a:r>
              <a:rPr lang="de-DE" dirty="0" err="1" smtClean="0"/>
              <a:t>projects</a:t>
            </a:r>
            <a:r>
              <a:rPr lang="de-DE" dirty="0" smtClean="0"/>
              <a:t> </a:t>
            </a:r>
            <a:r>
              <a:rPr lang="de-DE" dirty="0" err="1" smtClean="0"/>
              <a:t>fail</a:t>
            </a:r>
            <a:endParaRPr lang="de-DE" dirty="0" smtClean="0"/>
          </a:p>
          <a:p>
            <a:r>
              <a:rPr lang="de-DE" dirty="0" err="1" smtClean="0"/>
              <a:t>What</a:t>
            </a:r>
            <a:r>
              <a:rPr lang="de-DE" dirty="0" smtClean="0"/>
              <a:t> ist </a:t>
            </a:r>
            <a:r>
              <a:rPr lang="de-DE" dirty="0" err="1" smtClean="0"/>
              <a:t>the</a:t>
            </a:r>
            <a:r>
              <a:rPr lang="de-DE" dirty="0" smtClean="0"/>
              <a:t> </a:t>
            </a:r>
            <a:r>
              <a:rPr lang="de-DE" dirty="0" err="1" smtClean="0"/>
              <a:t>software</a:t>
            </a:r>
            <a:r>
              <a:rPr lang="de-DE" dirty="0" smtClean="0"/>
              <a:t> </a:t>
            </a:r>
            <a:r>
              <a:rPr lang="de-DE" dirty="0" err="1" smtClean="0"/>
              <a:t>crisis</a:t>
            </a:r>
            <a:r>
              <a:rPr lang="de-DE" dirty="0" smtClean="0"/>
              <a:t>? </a:t>
            </a:r>
            <a:r>
              <a:rPr lang="de-DE" dirty="0" err="1" smtClean="0"/>
              <a:t>Why</a:t>
            </a:r>
            <a:r>
              <a:rPr lang="de-DE" dirty="0" smtClean="0"/>
              <a:t> </a:t>
            </a:r>
            <a:r>
              <a:rPr lang="de-DE" dirty="0" err="1" smtClean="0"/>
              <a:t>did</a:t>
            </a:r>
            <a:r>
              <a:rPr lang="de-DE" dirty="0" smtClean="0"/>
              <a:t> </a:t>
            </a:r>
            <a:r>
              <a:rPr lang="de-DE" dirty="0" err="1" smtClean="0"/>
              <a:t>it</a:t>
            </a:r>
            <a:r>
              <a:rPr lang="de-DE" dirty="0" smtClean="0"/>
              <a:t> happen?</a:t>
            </a:r>
          </a:p>
          <a:p>
            <a:r>
              <a:rPr lang="de-DE" dirty="0" smtClean="0"/>
              <a:t>Name/</a:t>
            </a:r>
            <a:r>
              <a:rPr lang="de-DE" dirty="0" err="1" smtClean="0"/>
              <a:t>explain</a:t>
            </a:r>
            <a:r>
              <a:rPr lang="de-DE" dirty="0" smtClean="0"/>
              <a:t> </a:t>
            </a:r>
            <a:r>
              <a:rPr lang="de-DE" dirty="0" err="1" smtClean="0"/>
              <a:t>the</a:t>
            </a:r>
            <a:r>
              <a:rPr lang="de-DE" dirty="0" smtClean="0"/>
              <a:t> </a:t>
            </a:r>
            <a:r>
              <a:rPr lang="de-DE" dirty="0" err="1" smtClean="0"/>
              <a:t>processes</a:t>
            </a:r>
            <a:r>
              <a:rPr lang="de-DE" dirty="0" smtClean="0"/>
              <a:t> </a:t>
            </a:r>
            <a:r>
              <a:rPr lang="de-DE" dirty="0" err="1" smtClean="0"/>
              <a:t>of</a:t>
            </a:r>
            <a:r>
              <a:rPr lang="de-DE" dirty="0" smtClean="0"/>
              <a:t> </a:t>
            </a:r>
            <a:r>
              <a:rPr lang="de-DE" dirty="0" err="1" smtClean="0"/>
              <a:t>the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endParaRPr lang="de-DE" dirty="0"/>
          </a:p>
          <a:p>
            <a:r>
              <a:rPr lang="de-DE" dirty="0" err="1" smtClean="0"/>
              <a:t>What</a:t>
            </a:r>
            <a:r>
              <a:rPr lang="de-DE" dirty="0" smtClean="0"/>
              <a:t> </a:t>
            </a:r>
            <a:r>
              <a:rPr lang="de-DE" dirty="0" err="1" smtClean="0"/>
              <a:t>are</a:t>
            </a:r>
            <a:r>
              <a:rPr lang="de-DE" dirty="0" smtClean="0"/>
              <a:t> </a:t>
            </a:r>
            <a:r>
              <a:rPr lang="de-DE" dirty="0" err="1" smtClean="0"/>
              <a:t>commonalities</a:t>
            </a:r>
            <a:r>
              <a:rPr lang="de-DE" dirty="0" smtClean="0"/>
              <a:t> </a:t>
            </a:r>
            <a:r>
              <a:rPr lang="de-DE" dirty="0" err="1" smtClean="0"/>
              <a:t>and</a:t>
            </a:r>
            <a:r>
              <a:rPr lang="de-DE" dirty="0" smtClean="0"/>
              <a:t> </a:t>
            </a:r>
            <a:r>
              <a:rPr lang="de-DE" dirty="0" err="1" smtClean="0"/>
              <a:t>differences</a:t>
            </a:r>
            <a:r>
              <a:rPr lang="de-DE" dirty="0" smtClean="0"/>
              <a:t> </a:t>
            </a:r>
            <a:r>
              <a:rPr lang="de-DE" dirty="0" err="1" smtClean="0"/>
              <a:t>between</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and</a:t>
            </a:r>
            <a:r>
              <a:rPr lang="de-DE" dirty="0" smtClean="0"/>
              <a:t> </a:t>
            </a:r>
            <a:r>
              <a:rPr lang="de-DE" dirty="0" err="1" smtClean="0"/>
              <a:t>classical</a:t>
            </a:r>
            <a:r>
              <a:rPr lang="de-DE" dirty="0" smtClean="0"/>
              <a:t> </a:t>
            </a:r>
            <a:r>
              <a:rPr lang="de-DE" dirty="0" err="1" smtClean="0"/>
              <a:t>engineering</a:t>
            </a:r>
            <a:r>
              <a:rPr lang="de-DE" dirty="0" smtClean="0"/>
              <a: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Literature</a:t>
            </a:r>
            <a:endParaRPr lang="de-DE" dirty="0"/>
          </a:p>
        </p:txBody>
      </p:sp>
      <p:sp>
        <p:nvSpPr>
          <p:cNvPr id="3" name="Inhaltsplatzhalter 2"/>
          <p:cNvSpPr>
            <a:spLocks noGrp="1"/>
          </p:cNvSpPr>
          <p:nvPr>
            <p:ph idx="1"/>
          </p:nvPr>
        </p:nvSpPr>
        <p:spPr/>
        <p:txBody>
          <a:bodyPr/>
          <a:lstStyle/>
          <a:p>
            <a:r>
              <a:rPr lang="de-DE" dirty="0" err="1" smtClean="0"/>
              <a:t>Any</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book</a:t>
            </a:r>
            <a:endParaRPr lang="de-DE" dirty="0"/>
          </a:p>
          <a:p>
            <a:r>
              <a:rPr lang="de-DE" dirty="0"/>
              <a:t>Internet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49</a:t>
            </a:fld>
            <a:endParaRPr lang="de-D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Literature</a:t>
            </a:r>
            <a:endParaRPr lang="de-DE" dirty="0"/>
          </a:p>
        </p:txBody>
      </p:sp>
      <p:sp>
        <p:nvSpPr>
          <p:cNvPr id="3" name="Inhaltsplatzhalter 2"/>
          <p:cNvSpPr>
            <a:spLocks noGrp="1"/>
          </p:cNvSpPr>
          <p:nvPr>
            <p:ph idx="1"/>
          </p:nvPr>
        </p:nvSpPr>
        <p:spPr/>
        <p:txBody>
          <a:bodyPr>
            <a:normAutofit fontScale="85000" lnSpcReduction="20000"/>
          </a:bodyPr>
          <a:lstStyle/>
          <a:p>
            <a:r>
              <a:rPr lang="en-US" altLang="de-DE" i="1" dirty="0">
                <a:solidFill>
                  <a:srgbClr val="7F0101"/>
                </a:solidFill>
              </a:rPr>
              <a:t>Software Engineering</a:t>
            </a:r>
            <a:r>
              <a:rPr lang="en-US" altLang="de-DE" dirty="0"/>
              <a:t>. Ian </a:t>
            </a:r>
            <a:r>
              <a:rPr lang="en-US" altLang="de-DE" dirty="0" err="1"/>
              <a:t>Sommerville</a:t>
            </a:r>
            <a:r>
              <a:rPr lang="en-US" altLang="de-DE" dirty="0"/>
              <a:t>. Addison-Wesley Pub Co; ISBN: 020139815X, 7th edition, 2004</a:t>
            </a:r>
          </a:p>
          <a:p>
            <a:r>
              <a:rPr lang="en-US" altLang="de-DE" i="1" dirty="0">
                <a:solidFill>
                  <a:srgbClr val="7F0101"/>
                </a:solidFill>
              </a:rPr>
              <a:t>Software Engineering: A </a:t>
            </a:r>
            <a:r>
              <a:rPr lang="en-US" altLang="de-DE" i="1" dirty="0" err="1">
                <a:solidFill>
                  <a:srgbClr val="7F0101"/>
                </a:solidFill>
              </a:rPr>
              <a:t>Practioner's</a:t>
            </a:r>
            <a:r>
              <a:rPr lang="en-US" altLang="de-DE" i="1" dirty="0">
                <a:solidFill>
                  <a:srgbClr val="7F0101"/>
                </a:solidFill>
              </a:rPr>
              <a:t> Approach</a:t>
            </a:r>
            <a:r>
              <a:rPr lang="en-US" altLang="de-DE" dirty="0"/>
              <a:t>. Roger S. Pressman. McGraw Hill Text; ISBN: 0072496681; 5th edition, 2001</a:t>
            </a:r>
          </a:p>
          <a:p>
            <a:r>
              <a:rPr lang="en-US" altLang="de-DE" i="1" dirty="0">
                <a:solidFill>
                  <a:srgbClr val="7F0101"/>
                </a:solidFill>
              </a:rPr>
              <a:t>Using UML: Software Engineering with Objects and Components</a:t>
            </a:r>
            <a:r>
              <a:rPr lang="en-US" altLang="de-DE" dirty="0"/>
              <a:t>. </a:t>
            </a:r>
            <a:r>
              <a:rPr lang="en-US" altLang="de-DE" dirty="0" err="1"/>
              <a:t>Perdita</a:t>
            </a:r>
            <a:r>
              <a:rPr lang="en-US" altLang="de-DE" dirty="0"/>
              <a:t> Stevens and Rob J. Pooley. Addison-Wesley Pub Co; ISBN: 0201648601; 1st edition, 1999</a:t>
            </a:r>
          </a:p>
          <a:p>
            <a:r>
              <a:rPr lang="en-US" altLang="de-DE" i="1" dirty="0">
                <a:solidFill>
                  <a:srgbClr val="7F0101"/>
                </a:solidFill>
              </a:rPr>
              <a:t>Designing Object-Oriented Software</a:t>
            </a:r>
            <a:r>
              <a:rPr lang="en-US" altLang="de-DE" dirty="0"/>
              <a:t>. Rebecca </a:t>
            </a:r>
            <a:r>
              <a:rPr lang="en-US" altLang="de-DE" dirty="0" err="1"/>
              <a:t>Wirfs</a:t>
            </a:r>
            <a:r>
              <a:rPr lang="en-US" altLang="de-DE" dirty="0"/>
              <a:t>-Brock and Brian Wilkerson and Lauren Wiener. Prentice Hall PTR; ISBN: 0136298257; 1990</a:t>
            </a:r>
          </a:p>
          <a:p>
            <a:endParaRPr lang="de-DE" dirty="0"/>
          </a:p>
          <a:p>
            <a:r>
              <a:rPr lang="de-DE" dirty="0" err="1" smtClean="0"/>
              <a:t>However</a:t>
            </a:r>
            <a:r>
              <a:rPr lang="de-DE" dirty="0" smtClean="0"/>
              <a:t>:</a:t>
            </a:r>
            <a:endParaRPr lang="de-DE" dirty="0"/>
          </a:p>
          <a:p>
            <a:pPr lvl="1"/>
            <a:r>
              <a:rPr lang="de-DE" dirty="0" err="1" smtClean="0"/>
              <a:t>No</a:t>
            </a:r>
            <a:r>
              <a:rPr lang="de-DE" dirty="0" smtClean="0"/>
              <a:t> </a:t>
            </a:r>
            <a:r>
              <a:rPr lang="de-DE" dirty="0" err="1" smtClean="0"/>
              <a:t>single</a:t>
            </a:r>
            <a:r>
              <a:rPr lang="de-DE" dirty="0" smtClean="0"/>
              <a:t> </a:t>
            </a:r>
            <a:r>
              <a:rPr lang="de-DE" dirty="0" err="1" smtClean="0"/>
              <a:t>book</a:t>
            </a:r>
            <a:r>
              <a:rPr lang="de-DE" dirty="0" smtClean="0"/>
              <a:t> </a:t>
            </a:r>
            <a:r>
              <a:rPr lang="de-DE" dirty="0" err="1" smtClean="0"/>
              <a:t>for</a:t>
            </a:r>
            <a:r>
              <a:rPr lang="de-DE" dirty="0" smtClean="0"/>
              <a:t> </a:t>
            </a:r>
            <a:r>
              <a:rPr lang="de-DE" dirty="0" err="1" smtClean="0"/>
              <a:t>entire</a:t>
            </a:r>
            <a:r>
              <a:rPr lang="de-DE" dirty="0" smtClean="0"/>
              <a:t> </a:t>
            </a:r>
            <a:r>
              <a:rPr lang="de-DE" dirty="0" err="1" smtClean="0"/>
              <a:t>lecture</a:t>
            </a:r>
            <a:endParaRPr lang="de-DE" dirty="0" smtClean="0"/>
          </a:p>
          <a:p>
            <a:pPr lvl="1"/>
            <a:r>
              <a:rPr lang="de-DE" dirty="0" err="1" smtClean="0"/>
              <a:t>Recommendations</a:t>
            </a:r>
            <a:r>
              <a:rPr lang="de-DE" dirty="0" smtClean="0"/>
              <a:t> per </a:t>
            </a:r>
            <a:r>
              <a:rPr lang="de-DE" dirty="0" err="1" smtClean="0"/>
              <a:t>topic</a:t>
            </a:r>
            <a:endParaRPr lang="de-DE" dirty="0" smtClean="0"/>
          </a:p>
          <a:p>
            <a:pPr lvl="1"/>
            <a:r>
              <a:rPr lang="de-DE" dirty="0" smtClean="0"/>
              <a:t>Most </a:t>
            </a:r>
            <a:r>
              <a:rPr lang="de-DE" dirty="0" err="1" smtClean="0"/>
              <a:t>of</a:t>
            </a:r>
            <a:r>
              <a:rPr lang="de-DE" dirty="0" smtClean="0"/>
              <a:t> </a:t>
            </a:r>
            <a:r>
              <a:rPr lang="de-DE" dirty="0" err="1" smtClean="0"/>
              <a:t>topics</a:t>
            </a:r>
            <a:r>
              <a:rPr lang="de-DE" dirty="0" smtClean="0"/>
              <a:t> </a:t>
            </a:r>
            <a:r>
              <a:rPr lang="de-DE" dirty="0" err="1" smtClean="0"/>
              <a:t>are</a:t>
            </a:r>
            <a:r>
              <a:rPr lang="de-DE" dirty="0" smtClean="0"/>
              <a:t> also </a:t>
            </a:r>
            <a:r>
              <a:rPr lang="de-DE" dirty="0" err="1" smtClean="0"/>
              <a:t>well</a:t>
            </a:r>
            <a:r>
              <a:rPr lang="de-DE" dirty="0" smtClean="0"/>
              <a:t> </a:t>
            </a:r>
            <a:r>
              <a:rPr lang="de-DE" dirty="0" err="1" smtClean="0"/>
              <a:t>described</a:t>
            </a:r>
            <a:r>
              <a:rPr lang="de-DE" dirty="0" smtClean="0"/>
              <a:t> </a:t>
            </a:r>
            <a:r>
              <a:rPr lang="de-DE" dirty="0" smtClean="0"/>
              <a:t>online</a:t>
            </a:r>
          </a:p>
          <a:p>
            <a:pPr lvl="1"/>
            <a:r>
              <a:rPr lang="de-DE" dirty="0" err="1" smtClean="0"/>
              <a:t>StackOverflow</a:t>
            </a:r>
            <a:r>
              <a:rPr lang="de-DE" dirty="0" smtClean="0"/>
              <a:t>!</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Does</a:t>
            </a:r>
            <a:r>
              <a:rPr lang="de-DE" dirty="0" smtClean="0"/>
              <a:t> a </a:t>
            </a:r>
            <a:r>
              <a:rPr lang="de-DE" dirty="0" err="1" smtClean="0"/>
              <a:t>Lecture</a:t>
            </a:r>
            <a:r>
              <a:rPr lang="de-DE" dirty="0" smtClean="0"/>
              <a:t> </a:t>
            </a:r>
            <a:r>
              <a:rPr lang="de-DE" dirty="0" err="1" smtClean="0"/>
              <a:t>Proceed</a:t>
            </a:r>
            <a:r>
              <a:rPr lang="de-DE" dirty="0" smtClean="0"/>
              <a:t>?</a:t>
            </a:r>
            <a:endParaRPr lang="de-DE" dirty="0"/>
          </a:p>
        </p:txBody>
      </p:sp>
      <p:sp>
        <p:nvSpPr>
          <p:cNvPr id="3" name="Inhaltsplatzhalter 2"/>
          <p:cNvSpPr>
            <a:spLocks noGrp="1"/>
          </p:cNvSpPr>
          <p:nvPr>
            <p:ph idx="1"/>
          </p:nvPr>
        </p:nvSpPr>
        <p:spPr/>
        <p:txBody>
          <a:bodyPr/>
          <a:lstStyle/>
          <a:p>
            <a:pPr>
              <a:defRPr/>
            </a:pPr>
            <a:r>
              <a:rPr lang="de-DE" dirty="0" smtClean="0"/>
              <a:t>Learning Goals </a:t>
            </a:r>
            <a:r>
              <a:rPr lang="de-DE" dirty="0"/>
              <a:t>(+ </a:t>
            </a:r>
            <a:r>
              <a:rPr lang="de-DE" dirty="0" err="1" smtClean="0"/>
              <a:t>Questions</a:t>
            </a:r>
            <a:r>
              <a:rPr lang="de-DE" dirty="0" smtClean="0"/>
              <a:t> </a:t>
            </a:r>
            <a:r>
              <a:rPr lang="de-DE" dirty="0" err="1" smtClean="0"/>
              <a:t>for</a:t>
            </a:r>
            <a:r>
              <a:rPr lang="de-DE" dirty="0" smtClean="0"/>
              <a:t> </a:t>
            </a:r>
            <a:r>
              <a:rPr lang="de-DE" dirty="0" err="1" smtClean="0"/>
              <a:t>Preceeding</a:t>
            </a:r>
            <a:r>
              <a:rPr lang="de-DE" dirty="0" smtClean="0"/>
              <a:t> </a:t>
            </a:r>
            <a:r>
              <a:rPr lang="de-DE" dirty="0" err="1" smtClean="0"/>
              <a:t>Lecture</a:t>
            </a:r>
            <a:r>
              <a:rPr lang="de-DE" dirty="0" smtClean="0"/>
              <a:t>)</a:t>
            </a:r>
            <a:endParaRPr lang="de-DE" dirty="0"/>
          </a:p>
          <a:p>
            <a:pPr>
              <a:defRPr/>
            </a:pPr>
            <a:endParaRPr lang="de-DE" dirty="0"/>
          </a:p>
          <a:p>
            <a:pPr>
              <a:defRPr/>
            </a:pPr>
            <a:r>
              <a:rPr lang="de-DE" dirty="0" smtClean="0"/>
              <a:t>Interactive </a:t>
            </a:r>
            <a:r>
              <a:rPr lang="de-DE" dirty="0" err="1" smtClean="0"/>
              <a:t>Methods</a:t>
            </a:r>
            <a:endParaRPr lang="de-DE" dirty="0"/>
          </a:p>
          <a:p>
            <a:pPr lvl="1">
              <a:defRPr/>
            </a:pPr>
            <a:r>
              <a:rPr lang="de-DE" dirty="0" smtClean="0"/>
              <a:t>Buzz </a:t>
            </a:r>
            <a:r>
              <a:rPr lang="de-DE" dirty="0" err="1" smtClean="0"/>
              <a:t>groups</a:t>
            </a:r>
            <a:endParaRPr lang="de-DE" dirty="0"/>
          </a:p>
          <a:p>
            <a:pPr lvl="1">
              <a:defRPr/>
            </a:pPr>
            <a:r>
              <a:rPr lang="de-DE" dirty="0" err="1" smtClean="0"/>
              <a:t>Questions</a:t>
            </a:r>
            <a:endParaRPr lang="de-DE" dirty="0"/>
          </a:p>
          <a:p>
            <a:pPr lvl="1">
              <a:defRPr/>
            </a:pPr>
            <a:r>
              <a:rPr lang="de-DE" dirty="0"/>
              <a:t>Quiz</a:t>
            </a:r>
          </a:p>
          <a:p>
            <a:pPr lvl="1">
              <a:defRPr/>
            </a:pPr>
            <a:endParaRPr lang="de-DE" dirty="0"/>
          </a:p>
          <a:p>
            <a:pPr>
              <a:defRPr/>
            </a:pPr>
            <a:r>
              <a:rPr lang="de-DE" dirty="0" err="1" smtClean="0"/>
              <a:t>Maybe</a:t>
            </a:r>
            <a:r>
              <a:rPr lang="de-DE" dirty="0" smtClean="0"/>
              <a:t> </a:t>
            </a:r>
            <a:r>
              <a:rPr lang="de-DE" dirty="0" err="1" smtClean="0"/>
              <a:t>possible</a:t>
            </a:r>
            <a:r>
              <a:rPr lang="de-DE" dirty="0" smtClean="0"/>
              <a:t> </a:t>
            </a:r>
            <a:r>
              <a:rPr lang="de-DE" dirty="0" err="1" smtClean="0"/>
              <a:t>exam</a:t>
            </a:r>
            <a:r>
              <a:rPr lang="de-DE" dirty="0" smtClean="0"/>
              <a:t> </a:t>
            </a:r>
            <a:r>
              <a:rPr lang="de-DE" dirty="0" err="1" smtClean="0"/>
              <a:t>questions</a:t>
            </a:r>
            <a:r>
              <a:rPr lang="de-DE" dirty="0" smtClean="0"/>
              <a:t> at </a:t>
            </a:r>
            <a:r>
              <a:rPr lang="de-DE" dirty="0" err="1" smtClean="0"/>
              <a:t>the</a:t>
            </a:r>
            <a:r>
              <a:rPr lang="de-DE" dirty="0" smtClean="0"/>
              <a:t> end</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6</a:t>
            </a:fld>
            <a:endParaRPr lang="de-DE"/>
          </a:p>
        </p:txBody>
      </p:sp>
      <p:pic>
        <p:nvPicPr>
          <p:cNvPr id="6" name="Grafik 5"/>
          <p:cNvPicPr>
            <a:picLocks noChangeAspect="1"/>
          </p:cNvPicPr>
          <p:nvPr/>
        </p:nvPicPr>
        <p:blipFill>
          <a:blip r:embed="rId3"/>
          <a:stretch>
            <a:fillRect/>
          </a:stretch>
        </p:blipFill>
        <p:spPr>
          <a:xfrm>
            <a:off x="6960096" y="2996952"/>
            <a:ext cx="1990286" cy="16931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48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416051" y="-100013"/>
            <a:ext cx="9504363" cy="69850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43010" name="Textfeld 2"/>
          <p:cNvSpPr txBox="1">
            <a:spLocks noChangeArrowheads="1"/>
          </p:cNvSpPr>
          <p:nvPr/>
        </p:nvSpPr>
        <p:spPr bwMode="auto">
          <a:xfrm>
            <a:off x="1919288" y="1916114"/>
            <a:ext cx="7843879" cy="830997"/>
          </a:xfrm>
          <a:prstGeom prst="rect">
            <a:avLst/>
          </a:prstGeom>
          <a:noFill/>
          <a:ln w="9525">
            <a:noFill/>
            <a:miter lim="800000"/>
            <a:headEnd/>
            <a:tailEnd/>
          </a:ln>
        </p:spPr>
        <p:txBody>
          <a:bodyPr wrap="none">
            <a:spAutoFit/>
          </a:bodyPr>
          <a:lstStyle/>
          <a:p>
            <a:r>
              <a:rPr lang="de-DE" sz="4800" dirty="0" err="1" smtClean="0">
                <a:solidFill>
                  <a:schemeClr val="bg1"/>
                </a:solidFill>
                <a:latin typeface="Calibri" pitchFamily="34" charset="0"/>
              </a:rPr>
              <a:t>What</a:t>
            </a:r>
            <a:r>
              <a:rPr lang="de-DE" sz="4800" dirty="0" smtClean="0">
                <a:solidFill>
                  <a:schemeClr val="bg1"/>
                </a:solidFill>
                <a:latin typeface="Calibri" pitchFamily="34" charset="0"/>
              </a:rPr>
              <a:t> </a:t>
            </a:r>
            <a:r>
              <a:rPr lang="de-DE" sz="4800" dirty="0" err="1" smtClean="0">
                <a:solidFill>
                  <a:schemeClr val="bg1"/>
                </a:solidFill>
                <a:latin typeface="Calibri" pitchFamily="34" charset="0"/>
              </a:rPr>
              <a:t>is</a:t>
            </a:r>
            <a:r>
              <a:rPr lang="de-DE" sz="4800" dirty="0">
                <a:solidFill>
                  <a:schemeClr val="bg1"/>
                </a:solidFill>
                <a:latin typeface="Calibri" pitchFamily="34" charset="0"/>
              </a:rPr>
              <a:t> </a:t>
            </a:r>
            <a:r>
              <a:rPr lang="de-DE" sz="4800" dirty="0" smtClean="0">
                <a:solidFill>
                  <a:schemeClr val="bg1"/>
                </a:solidFill>
                <a:latin typeface="Calibri" pitchFamily="34" charset="0"/>
              </a:rPr>
              <a:t>Software </a:t>
            </a:r>
            <a:r>
              <a:rPr lang="de-DE" sz="4800" dirty="0">
                <a:solidFill>
                  <a:schemeClr val="bg1"/>
                </a:solidFill>
                <a:latin typeface="Calibri" pitchFamily="34" charset="0"/>
              </a:rPr>
              <a:t>Engineering?</a:t>
            </a:r>
          </a:p>
        </p:txBody>
      </p:sp>
      <p:sp>
        <p:nvSpPr>
          <p:cNvPr id="4" name="Foliennummernplatzhalter 3"/>
          <p:cNvSpPr>
            <a:spLocks noGrp="1"/>
          </p:cNvSpPr>
          <p:nvPr>
            <p:ph type="sldNum" sz="quarter" idx="12"/>
          </p:nvPr>
        </p:nvSpPr>
        <p:spPr/>
        <p:txBody>
          <a:bodyPr/>
          <a:lstStyle/>
          <a:p>
            <a:pPr>
              <a:defRPr/>
            </a:pPr>
            <a:fld id="{955A4B10-9205-419D-9BB2-D0CD2832847A}" type="slidenum">
              <a:rPr lang="de-DE"/>
              <a:pPr>
                <a:defRPr/>
              </a:pPr>
              <a:t>7</a:t>
            </a:fld>
            <a:endParaRPr lang="de-DE"/>
          </a:p>
        </p:txBody>
      </p:sp>
      <p:pic>
        <p:nvPicPr>
          <p:cNvPr id="3074" name="Picture 2" descr="http://i0.wp.com/venturebeat.com/wp-content/uploads/2012/11/ibm-software.jpg?resize=1000%2C6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3324276"/>
            <a:ext cx="5529064" cy="33450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03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Software Engineering vs. </a:t>
            </a:r>
            <a:r>
              <a:rPr lang="de-DE" dirty="0" smtClean="0"/>
              <a:t>Computer Science</a:t>
            </a:r>
            <a:endParaRPr lang="de-DE" dirty="0"/>
          </a:p>
        </p:txBody>
      </p:sp>
      <p:sp>
        <p:nvSpPr>
          <p:cNvPr id="3" name="Inhaltsplatzhalter 2"/>
          <p:cNvSpPr>
            <a:spLocks noGrp="1"/>
          </p:cNvSpPr>
          <p:nvPr>
            <p:ph idx="1"/>
          </p:nvPr>
        </p:nvSpPr>
        <p:spPr/>
        <p:txBody>
          <a:bodyPr/>
          <a:lstStyle/>
          <a:p>
            <a:r>
              <a:rPr lang="de-DE" altLang="de-DE" u="sng" dirty="0" smtClean="0"/>
              <a:t>Computer </a:t>
            </a:r>
            <a:r>
              <a:rPr lang="de-DE" altLang="de-DE" u="sng" dirty="0" err="1" smtClean="0"/>
              <a:t>science</a:t>
            </a:r>
            <a:r>
              <a:rPr lang="de-DE" altLang="de-DE" dirty="0" smtClean="0"/>
              <a:t> </a:t>
            </a:r>
            <a:r>
              <a:rPr lang="de-DE" altLang="de-DE" dirty="0" err="1" smtClean="0"/>
              <a:t>is</a:t>
            </a:r>
            <a:r>
              <a:rPr lang="de-DE" altLang="de-DE" dirty="0" smtClean="0"/>
              <a:t> </a:t>
            </a:r>
            <a:r>
              <a:rPr lang="de-DE" altLang="de-DE" dirty="0" err="1" smtClean="0"/>
              <a:t>researching</a:t>
            </a:r>
            <a:r>
              <a:rPr lang="de-DE" altLang="de-DE" dirty="0" smtClean="0"/>
              <a:t> </a:t>
            </a:r>
            <a:r>
              <a:rPr lang="de-DE" altLang="de-DE" dirty="0" err="1" smtClean="0"/>
              <a:t>theory</a:t>
            </a:r>
            <a:r>
              <a:rPr lang="de-DE" altLang="de-DE" dirty="0" smtClean="0"/>
              <a:t> </a:t>
            </a:r>
            <a:r>
              <a:rPr lang="de-DE" altLang="de-DE" dirty="0" err="1" smtClean="0"/>
              <a:t>and</a:t>
            </a:r>
            <a:r>
              <a:rPr lang="de-DE" altLang="de-DE" dirty="0" smtClean="0"/>
              <a:t> </a:t>
            </a:r>
            <a:r>
              <a:rPr lang="de-DE" altLang="de-DE" dirty="0" err="1" smtClean="0"/>
              <a:t>basis</a:t>
            </a:r>
            <a:r>
              <a:rPr lang="de-DE" altLang="de-DE" dirty="0" smtClean="0"/>
              <a:t> </a:t>
            </a:r>
            <a:r>
              <a:rPr lang="de-DE" altLang="de-DE" dirty="0" err="1" smtClean="0"/>
              <a:t>of</a:t>
            </a:r>
            <a:r>
              <a:rPr lang="de-DE" altLang="de-DE" dirty="0" smtClean="0"/>
              <a:t> </a:t>
            </a:r>
            <a:r>
              <a:rPr lang="de-DE" altLang="de-DE" dirty="0" err="1" smtClean="0"/>
              <a:t>computer</a:t>
            </a:r>
            <a:r>
              <a:rPr lang="de-DE" altLang="de-DE" dirty="0" smtClean="0"/>
              <a:t> </a:t>
            </a:r>
            <a:r>
              <a:rPr lang="de-DE" altLang="de-DE" dirty="0" err="1" smtClean="0"/>
              <a:t>systems</a:t>
            </a:r>
            <a:endParaRPr lang="en-US" altLang="de-DE" u="sng" dirty="0" smtClean="0"/>
          </a:p>
          <a:p>
            <a:endParaRPr lang="en-US" altLang="de-DE" dirty="0"/>
          </a:p>
          <a:p>
            <a:endParaRPr lang="en-US" altLang="de-DE" u="sng" dirty="0"/>
          </a:p>
          <a:p>
            <a:r>
              <a:rPr lang="en-US" altLang="de-DE" u="sng" dirty="0" smtClean="0"/>
              <a:t>Software </a:t>
            </a:r>
            <a:r>
              <a:rPr lang="en-US" altLang="de-DE" u="sng" dirty="0"/>
              <a:t>engineering</a:t>
            </a:r>
            <a:r>
              <a:rPr lang="en-US" altLang="de-DE" dirty="0"/>
              <a:t> </a:t>
            </a:r>
            <a:r>
              <a:rPr lang="en-US" altLang="de-DE" dirty="0" smtClean="0"/>
              <a:t>is dealing with practical topics of creating and deploying “good” Software</a:t>
            </a:r>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8</a:t>
            </a:fld>
            <a:endParaRPr lang="de-DE"/>
          </a:p>
        </p:txBody>
      </p:sp>
    </p:spTree>
    <p:extLst>
      <p:ext uri="{BB962C8B-B14F-4D97-AF65-F5344CB8AC3E}">
        <p14:creationId xmlns:p14="http://schemas.microsoft.com/office/powerpoint/2010/main" val="2618923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a:t>Software Engineering?</a:t>
            </a:r>
          </a:p>
        </p:txBody>
      </p:sp>
      <p:sp>
        <p:nvSpPr>
          <p:cNvPr id="3" name="Inhaltsplatzhalter 2"/>
          <p:cNvSpPr>
            <a:spLocks noGrp="1"/>
          </p:cNvSpPr>
          <p:nvPr>
            <p:ph idx="1"/>
          </p:nvPr>
        </p:nvSpPr>
        <p:spPr/>
        <p:txBody>
          <a:bodyPr>
            <a:normAutofit/>
          </a:bodyPr>
          <a:lstStyle/>
          <a:p>
            <a:pPr marL="0" indent="0">
              <a:buNone/>
            </a:pPr>
            <a:r>
              <a:rPr lang="de-DE" dirty="0"/>
              <a:t>Naive </a:t>
            </a:r>
            <a:r>
              <a:rPr lang="de-DE" dirty="0" err="1" smtClean="0"/>
              <a:t>view</a:t>
            </a:r>
            <a:r>
              <a:rPr lang="de-DE" dirty="0" smtClean="0"/>
              <a:t>:</a:t>
            </a:r>
            <a:endParaRPr lang="de-DE" dirty="0"/>
          </a:p>
          <a:p>
            <a:pPr marL="0" indent="0">
              <a:buNone/>
            </a:pPr>
            <a:r>
              <a:rPr lang="de-DE" dirty="0"/>
              <a:t>	</a:t>
            </a:r>
            <a:r>
              <a:rPr lang="de-DE" dirty="0" smtClean="0"/>
              <a:t>Problem </a:t>
            </a:r>
            <a:r>
              <a:rPr lang="de-DE" dirty="0" err="1" smtClean="0"/>
              <a:t>specification</a:t>
            </a:r>
            <a:r>
              <a:rPr lang="de-DE" dirty="0" smtClean="0"/>
              <a:t> </a:t>
            </a:r>
            <a:r>
              <a:rPr lang="de-DE" dirty="0"/>
              <a:t>		</a:t>
            </a:r>
            <a:r>
              <a:rPr lang="de-DE" dirty="0" smtClean="0"/>
              <a:t>    Final </a:t>
            </a:r>
            <a:r>
              <a:rPr lang="de-DE" dirty="0" err="1" smtClean="0"/>
              <a:t>program</a:t>
            </a:r>
            <a:endParaRPr lang="de-DE" dirty="0"/>
          </a:p>
          <a:p>
            <a:pPr marL="0" indent="0">
              <a:buNone/>
            </a:pPr>
            <a:r>
              <a:rPr lang="de-DE" dirty="0" err="1" smtClean="0"/>
              <a:t>However</a:t>
            </a:r>
            <a:r>
              <a:rPr lang="de-DE" dirty="0" smtClean="0"/>
              <a:t>:</a:t>
            </a:r>
            <a:endParaRPr lang="de-DE" dirty="0"/>
          </a:p>
          <a:p>
            <a:pPr lvl="1"/>
            <a:r>
              <a:rPr lang="de-DE" dirty="0" err="1" smtClean="0"/>
              <a:t>Where</a:t>
            </a:r>
            <a:r>
              <a:rPr lang="de-DE" dirty="0" smtClean="0"/>
              <a:t> </a:t>
            </a:r>
            <a:r>
              <a:rPr lang="de-DE" dirty="0" err="1" smtClean="0"/>
              <a:t>does</a:t>
            </a:r>
            <a:r>
              <a:rPr lang="de-DE" dirty="0" smtClean="0"/>
              <a:t> </a:t>
            </a:r>
            <a:r>
              <a:rPr lang="de-DE" dirty="0" err="1" smtClean="0">
                <a:solidFill>
                  <a:srgbClr val="AB9DDB"/>
                </a:solidFill>
              </a:rPr>
              <a:t>specification</a:t>
            </a:r>
            <a:r>
              <a:rPr lang="de-DE" dirty="0" smtClean="0"/>
              <a:t> </a:t>
            </a:r>
            <a:r>
              <a:rPr lang="de-DE" dirty="0" err="1" smtClean="0"/>
              <a:t>come</a:t>
            </a:r>
            <a:r>
              <a:rPr lang="de-DE" dirty="0" smtClean="0"/>
              <a:t> </a:t>
            </a:r>
            <a:r>
              <a:rPr lang="de-DE" dirty="0" err="1" smtClean="0"/>
              <a:t>from</a:t>
            </a:r>
            <a:r>
              <a:rPr lang="de-DE" dirty="0" smtClean="0"/>
              <a:t>?</a:t>
            </a:r>
          </a:p>
          <a:p>
            <a:pPr lvl="1"/>
            <a:r>
              <a:rPr lang="de-DE" dirty="0" err="1" smtClean="0"/>
              <a:t>How</a:t>
            </a:r>
            <a:r>
              <a:rPr lang="de-DE" dirty="0" smtClean="0"/>
              <a:t> </a:t>
            </a:r>
            <a:r>
              <a:rPr lang="de-DE" dirty="0" err="1" smtClean="0"/>
              <a:t>does</a:t>
            </a:r>
            <a:r>
              <a:rPr lang="de-DE" dirty="0" smtClean="0"/>
              <a:t> </a:t>
            </a:r>
            <a:r>
              <a:rPr lang="de-DE" dirty="0" err="1" smtClean="0"/>
              <a:t>specification</a:t>
            </a:r>
            <a:r>
              <a:rPr lang="de-DE" dirty="0" smtClean="0"/>
              <a:t> </a:t>
            </a:r>
            <a:r>
              <a:rPr lang="de-DE" dirty="0" err="1" smtClean="0"/>
              <a:t>correspond</a:t>
            </a:r>
            <a:r>
              <a:rPr lang="de-DE" dirty="0" smtClean="0"/>
              <a:t> </a:t>
            </a:r>
            <a:r>
              <a:rPr lang="de-DE" dirty="0" err="1" smtClean="0"/>
              <a:t>to</a:t>
            </a:r>
            <a:r>
              <a:rPr lang="de-DE" dirty="0" smtClean="0"/>
              <a:t> </a:t>
            </a:r>
            <a:r>
              <a:rPr lang="de-DE" dirty="0" err="1" smtClean="0">
                <a:solidFill>
                  <a:srgbClr val="AB9DDB"/>
                </a:solidFill>
              </a:rPr>
              <a:t>user</a:t>
            </a:r>
            <a:r>
              <a:rPr lang="de-DE" dirty="0" smtClean="0">
                <a:solidFill>
                  <a:srgbClr val="AB9DDB"/>
                </a:solidFill>
              </a:rPr>
              <a:t> </a:t>
            </a:r>
            <a:r>
              <a:rPr lang="de-DE" dirty="0" err="1" smtClean="0">
                <a:solidFill>
                  <a:srgbClr val="AB9DDB"/>
                </a:solidFill>
              </a:rPr>
              <a:t>requirements</a:t>
            </a:r>
            <a:r>
              <a:rPr lang="de-DE" dirty="0" smtClean="0"/>
              <a:t>?</a:t>
            </a:r>
          </a:p>
          <a:p>
            <a:pPr lvl="1"/>
            <a:r>
              <a:rPr lang="de-DE" dirty="0" err="1" smtClean="0"/>
              <a:t>How</a:t>
            </a:r>
            <a:r>
              <a:rPr lang="de-DE" dirty="0" smtClean="0"/>
              <a:t> </a:t>
            </a:r>
            <a:r>
              <a:rPr lang="de-DE" dirty="0" err="1" smtClean="0"/>
              <a:t>does</a:t>
            </a:r>
            <a:r>
              <a:rPr lang="de-DE" dirty="0" smtClean="0"/>
              <a:t> </a:t>
            </a:r>
            <a:r>
              <a:rPr lang="de-DE" dirty="0" err="1" smtClean="0"/>
              <a:t>one</a:t>
            </a:r>
            <a:r>
              <a:rPr lang="de-DE" dirty="0" smtClean="0"/>
              <a:t> </a:t>
            </a:r>
            <a:r>
              <a:rPr lang="de-DE" dirty="0" err="1" smtClean="0"/>
              <a:t>decide</a:t>
            </a:r>
            <a:r>
              <a:rPr lang="de-DE" dirty="0" smtClean="0"/>
              <a:t> </a:t>
            </a:r>
            <a:r>
              <a:rPr lang="de-DE" dirty="0" err="1" smtClean="0"/>
              <a:t>how</a:t>
            </a:r>
            <a:r>
              <a:rPr lang="de-DE" dirty="0" smtClean="0"/>
              <a:t> </a:t>
            </a:r>
            <a:r>
              <a:rPr lang="de-DE" dirty="0" err="1" smtClean="0"/>
              <a:t>to</a:t>
            </a:r>
            <a:r>
              <a:rPr lang="de-DE" dirty="0" smtClean="0"/>
              <a:t> </a:t>
            </a:r>
            <a:r>
              <a:rPr lang="de-DE" dirty="0" err="1" smtClean="0">
                <a:solidFill>
                  <a:srgbClr val="AB9DDB"/>
                </a:solidFill>
              </a:rPr>
              <a:t>structure</a:t>
            </a:r>
            <a:r>
              <a:rPr lang="de-DE" dirty="0" smtClean="0"/>
              <a:t> a </a:t>
            </a:r>
            <a:r>
              <a:rPr lang="de-DE" dirty="0" err="1" smtClean="0"/>
              <a:t>program</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decide</a:t>
            </a:r>
            <a:r>
              <a:rPr lang="de-DE" dirty="0" smtClean="0"/>
              <a:t> </a:t>
            </a:r>
            <a:r>
              <a:rPr lang="de-DE" dirty="0" err="1" smtClean="0"/>
              <a:t>that</a:t>
            </a:r>
            <a:r>
              <a:rPr lang="de-DE" dirty="0" smtClean="0"/>
              <a:t> </a:t>
            </a:r>
            <a:r>
              <a:rPr lang="de-DE" dirty="0" err="1" smtClean="0"/>
              <a:t>the</a:t>
            </a:r>
            <a:r>
              <a:rPr lang="de-DE" dirty="0" smtClean="0"/>
              <a:t> </a:t>
            </a:r>
            <a:r>
              <a:rPr lang="de-DE" dirty="0" err="1" smtClean="0"/>
              <a:t>program</a:t>
            </a:r>
            <a:r>
              <a:rPr lang="de-DE" dirty="0" smtClean="0"/>
              <a:t> </a:t>
            </a:r>
            <a:r>
              <a:rPr lang="de-DE" dirty="0" err="1" smtClean="0">
                <a:solidFill>
                  <a:srgbClr val="AB9DDB"/>
                </a:solidFill>
              </a:rPr>
              <a:t>actually</a:t>
            </a:r>
            <a:r>
              <a:rPr lang="de-DE" dirty="0" smtClean="0">
                <a:solidFill>
                  <a:srgbClr val="AB9DDB"/>
                </a:solidFill>
              </a:rPr>
              <a:t> </a:t>
            </a:r>
            <a:r>
              <a:rPr lang="de-DE" dirty="0" err="1" smtClean="0">
                <a:solidFill>
                  <a:srgbClr val="AB9DDB"/>
                </a:solidFill>
              </a:rPr>
              <a:t>meets</a:t>
            </a:r>
            <a:r>
              <a:rPr lang="de-DE" dirty="0" smtClean="0">
                <a:solidFill>
                  <a:srgbClr val="AB9DDB"/>
                </a:solidFill>
              </a:rPr>
              <a:t> </a:t>
            </a:r>
            <a:r>
              <a:rPr lang="de-DE" dirty="0" err="1" smtClean="0">
                <a:solidFill>
                  <a:srgbClr val="AB9DDB"/>
                </a:solidFill>
              </a:rPr>
              <a:t>the</a:t>
            </a:r>
            <a:r>
              <a:rPr lang="de-DE" dirty="0" smtClean="0">
                <a:solidFill>
                  <a:srgbClr val="AB9DDB"/>
                </a:solidFill>
              </a:rPr>
              <a:t> </a:t>
            </a:r>
            <a:r>
              <a:rPr lang="de-DE" dirty="0" err="1" smtClean="0">
                <a:solidFill>
                  <a:srgbClr val="AB9DDB"/>
                </a:solidFill>
              </a:rPr>
              <a:t>requirements</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know</a:t>
            </a:r>
            <a:r>
              <a:rPr lang="de-DE" dirty="0"/>
              <a:t> </a:t>
            </a:r>
            <a:r>
              <a:rPr lang="de-DE" dirty="0" err="1" smtClean="0"/>
              <a:t>that</a:t>
            </a:r>
            <a:r>
              <a:rPr lang="de-DE" dirty="0" smtClean="0"/>
              <a:t> </a:t>
            </a:r>
            <a:r>
              <a:rPr lang="de-DE" dirty="0" err="1" smtClean="0"/>
              <a:t>the</a:t>
            </a:r>
            <a:r>
              <a:rPr lang="de-DE" dirty="0" smtClean="0"/>
              <a:t> </a:t>
            </a:r>
            <a:r>
              <a:rPr lang="de-DE" dirty="0" err="1" smtClean="0"/>
              <a:t>program</a:t>
            </a:r>
            <a:r>
              <a:rPr lang="de-DE" dirty="0" smtClean="0"/>
              <a:t> </a:t>
            </a:r>
            <a:r>
              <a:rPr lang="de-DE" dirty="0" err="1" smtClean="0"/>
              <a:t>is</a:t>
            </a:r>
            <a:r>
              <a:rPr lang="de-DE" dirty="0" smtClean="0"/>
              <a:t> </a:t>
            </a:r>
            <a:r>
              <a:rPr lang="de-DE" dirty="0" err="1" smtClean="0">
                <a:solidFill>
                  <a:srgbClr val="AB9DDB"/>
                </a:solidFill>
              </a:rPr>
              <a:t>always</a:t>
            </a:r>
            <a:r>
              <a:rPr lang="de-DE" dirty="0" smtClean="0">
                <a:solidFill>
                  <a:srgbClr val="AB9DDB"/>
                </a:solidFill>
              </a:rPr>
              <a:t> </a:t>
            </a:r>
            <a:r>
              <a:rPr lang="de-DE" dirty="0" err="1" smtClean="0">
                <a:solidFill>
                  <a:srgbClr val="AB9DDB"/>
                </a:solidFill>
              </a:rPr>
              <a:t>working</a:t>
            </a:r>
            <a:r>
              <a:rPr lang="de-DE" dirty="0" smtClean="0">
                <a:solidFill>
                  <a:srgbClr val="AB9DDB"/>
                </a:solidFill>
              </a:rPr>
              <a:t> </a:t>
            </a:r>
            <a:r>
              <a:rPr lang="de-DE" dirty="0" err="1" smtClean="0">
                <a:solidFill>
                  <a:srgbClr val="AB9DDB"/>
                </a:solidFill>
              </a:rPr>
              <a:t>correctly</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react</a:t>
            </a:r>
            <a:r>
              <a:rPr lang="de-DE" dirty="0" smtClean="0"/>
              <a:t> </a:t>
            </a:r>
            <a:r>
              <a:rPr lang="de-DE" dirty="0" err="1" smtClean="0"/>
              <a:t>to</a:t>
            </a:r>
            <a:r>
              <a:rPr lang="de-DE" dirty="0" smtClean="0"/>
              <a:t> </a:t>
            </a:r>
            <a:r>
              <a:rPr lang="de-DE" dirty="0" err="1" smtClean="0">
                <a:solidFill>
                  <a:srgbClr val="AB9DDB"/>
                </a:solidFill>
              </a:rPr>
              <a:t>changing</a:t>
            </a:r>
            <a:r>
              <a:rPr lang="de-DE" dirty="0" smtClean="0"/>
              <a:t> </a:t>
            </a:r>
            <a:r>
              <a:rPr lang="de-DE" dirty="0" err="1" smtClean="0"/>
              <a:t>user</a:t>
            </a:r>
            <a:r>
              <a:rPr lang="de-DE" dirty="0" smtClean="0"/>
              <a:t> </a:t>
            </a:r>
            <a:r>
              <a:rPr lang="de-DE" dirty="0" err="1" smtClean="0"/>
              <a:t>requirements</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solidFill>
                  <a:srgbClr val="AB9DDB"/>
                </a:solidFill>
              </a:rPr>
              <a:t>split</a:t>
            </a:r>
            <a:r>
              <a:rPr lang="de-DE" dirty="0" smtClean="0">
                <a:solidFill>
                  <a:srgbClr val="AB9DDB"/>
                </a:solidFill>
              </a:rPr>
              <a:t> </a:t>
            </a:r>
            <a:r>
              <a:rPr lang="de-DE" dirty="0" err="1" smtClean="0">
                <a:solidFill>
                  <a:srgbClr val="AB9DDB"/>
                </a:solidFill>
              </a:rPr>
              <a:t>tasks</a:t>
            </a:r>
            <a:r>
              <a:rPr lang="de-DE" dirty="0" smtClean="0">
                <a:solidFill>
                  <a:srgbClr val="AB9DDB"/>
                </a:solidFill>
              </a:rPr>
              <a:t> </a:t>
            </a:r>
            <a:r>
              <a:rPr lang="de-DE" dirty="0" err="1" smtClean="0"/>
              <a:t>between</a:t>
            </a:r>
            <a:r>
              <a:rPr lang="de-DE" dirty="0" smtClean="0"/>
              <a:t> different </a:t>
            </a:r>
            <a:r>
              <a:rPr lang="de-DE" dirty="0" err="1" smtClean="0"/>
              <a:t>team</a:t>
            </a:r>
            <a:r>
              <a:rPr lang="de-DE" dirty="0" smtClean="0"/>
              <a:t> </a:t>
            </a:r>
            <a:r>
              <a:rPr lang="de-DE" dirty="0" err="1" smtClean="0"/>
              <a:t>members</a:t>
            </a:r>
            <a:r>
              <a:rPr lang="de-DE" dirty="0" smtClean="0"/>
              <a:t>?</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9</a:t>
            </a:fld>
            <a:endParaRPr lang="de-DE"/>
          </a:p>
        </p:txBody>
      </p:sp>
      <p:sp>
        <p:nvSpPr>
          <p:cNvPr id="7" name="Pfeil nach rechts 6"/>
          <p:cNvSpPr/>
          <p:nvPr/>
        </p:nvSpPr>
        <p:spPr>
          <a:xfrm>
            <a:off x="6012718" y="2678115"/>
            <a:ext cx="1080120" cy="360040"/>
          </a:xfrm>
          <a:prstGeom prst="rightArrow">
            <a:avLst/>
          </a:prstGeom>
          <a:solidFill>
            <a:srgbClr val="FFC90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052603" y="2186535"/>
            <a:ext cx="835485" cy="369332"/>
          </a:xfrm>
          <a:prstGeom prst="rect">
            <a:avLst/>
          </a:prstGeom>
          <a:noFill/>
        </p:spPr>
        <p:txBody>
          <a:bodyPr wrap="none" rtlCol="0">
            <a:spAutoFit/>
          </a:bodyPr>
          <a:lstStyle/>
          <a:p>
            <a:r>
              <a:rPr lang="de-DE" dirty="0" err="1"/>
              <a:t>Coding</a:t>
            </a:r>
            <a:endParaRPr lang="de-DE" dirty="0"/>
          </a:p>
        </p:txBody>
      </p:sp>
    </p:spTree>
    <p:extLst>
      <p:ext uri="{BB962C8B-B14F-4D97-AF65-F5344CB8AC3E}">
        <p14:creationId xmlns:p14="http://schemas.microsoft.com/office/powerpoint/2010/main" val="34185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2336</Words>
  <Application>Microsoft Office PowerPoint</Application>
  <PresentationFormat>Breitbild</PresentationFormat>
  <Paragraphs>414</Paragraphs>
  <Slides>49</Slides>
  <Notes>28</Notes>
  <HiddenSlides>7</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49</vt:i4>
      </vt:variant>
    </vt:vector>
  </HeadingPairs>
  <TitlesOfParts>
    <vt:vector size="57" baseType="lpstr">
      <vt:lpstr>Arial</vt:lpstr>
      <vt:lpstr>Calibri</vt:lpstr>
      <vt:lpstr>Consolas</vt:lpstr>
      <vt:lpstr>Droid Sans Fallback</vt:lpstr>
      <vt:lpstr>FreeSans</vt:lpstr>
      <vt:lpstr>StarSymbol</vt:lpstr>
      <vt:lpstr>Ubuntu</vt:lpstr>
      <vt:lpstr>Larissa-Design</vt:lpstr>
      <vt:lpstr>Software Engineering and Programming Basics</vt:lpstr>
      <vt:lpstr>Organization: Overview</vt:lpstr>
      <vt:lpstr>Organization: Times</vt:lpstr>
      <vt:lpstr>Organization</vt:lpstr>
      <vt:lpstr>Literature</vt:lpstr>
      <vt:lpstr>How Does a Lecture Proceed?</vt:lpstr>
      <vt:lpstr>PowerPoint-Präsentation</vt:lpstr>
      <vt:lpstr>Software Engineering vs. Computer Science</vt:lpstr>
      <vt:lpstr>Why Software Engineering?</vt:lpstr>
      <vt:lpstr>Software Engineering Emerged due to Software Crisis</vt:lpstr>
      <vt:lpstr>Example Failed Projects: Ariane 5</vt:lpstr>
      <vt:lpstr>Therac-25</vt:lpstr>
      <vt:lpstr>Apollo 11 PGNCS</vt:lpstr>
      <vt:lpstr>Mariner I</vt:lpstr>
      <vt:lpstr>“Morris Worm”</vt:lpstr>
      <vt:lpstr>Mars Climate Orbiter</vt:lpstr>
      <vt:lpstr>Mars Polar Lander</vt:lpstr>
      <vt:lpstr>Patriot Missile Disaster</vt:lpstr>
      <vt:lpstr>AT&amp;T Telefonnetzwerk-Crash</vt:lpstr>
      <vt:lpstr>Los Angeles Flugkontroll-Crash</vt:lpstr>
      <vt:lpstr>2003 Northeast Blackout</vt:lpstr>
      <vt:lpstr>USS Yorktown</vt:lpstr>
      <vt:lpstr>Mars Global Surveyor</vt:lpstr>
      <vt:lpstr>Toyota Acceleration Bug</vt:lpstr>
      <vt:lpstr>Corrupted Blood Incident</vt:lpstr>
      <vt:lpstr>Hamburg-Altona Railway Switch</vt:lpstr>
      <vt:lpstr>PowerPoint-Präsentation</vt:lpstr>
      <vt:lpstr>Boing 737 Max</vt:lpstr>
      <vt:lpstr>More Examples for Failed Projects</vt:lpstr>
      <vt:lpstr>Example for Extrem Complexity </vt:lpstr>
      <vt:lpstr>Why Do Software Projects Fail?</vt:lpstr>
      <vt:lpstr>Gründe für Scheitern</vt:lpstr>
      <vt:lpstr>Solution: Software Engineering</vt:lpstr>
      <vt:lpstr>Term: Software Engineering</vt:lpstr>
      <vt:lpstr>Definition: Software Engineering (1)</vt:lpstr>
      <vt:lpstr>Definition: Software Engineering (2)</vt:lpstr>
      <vt:lpstr>Definition: Software Engineering (3)</vt:lpstr>
      <vt:lpstr>Task</vt:lpstr>
      <vt:lpstr>Software Life Cycle -</vt:lpstr>
      <vt:lpstr>Implementation</vt:lpstr>
      <vt:lpstr>Topics Overview</vt:lpstr>
      <vt:lpstr>Possible Exam Questions</vt:lpstr>
      <vt:lpstr>Tips for Practicing</vt:lpstr>
      <vt:lpstr>Tipps zum Informatikstudium</vt:lpstr>
      <vt:lpstr>Literature</vt:lpstr>
      <vt:lpstr>Special Literature</vt:lpstr>
      <vt:lpstr>Summary</vt:lpstr>
      <vt:lpstr>Take Aways/Possible Exam Questions</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siegmunn</dc:creator>
  <cp:lastModifiedBy>Janet</cp:lastModifiedBy>
  <cp:revision>1019</cp:revision>
  <cp:lastPrinted>2015-04-10T11:34:16Z</cp:lastPrinted>
  <dcterms:modified xsi:type="dcterms:W3CDTF">2019-10-14T09:24:06Z</dcterms:modified>
</cp:coreProperties>
</file>